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8" r:id="rId1"/>
  </p:sldMasterIdLst>
  <p:sldIdLst>
    <p:sldId id="258" r:id="rId2"/>
    <p:sldId id="273" r:id="rId3"/>
    <p:sldId id="271" r:id="rId4"/>
    <p:sldId id="277" r:id="rId5"/>
    <p:sldId id="339" r:id="rId6"/>
    <p:sldId id="276" r:id="rId7"/>
    <p:sldId id="278" r:id="rId8"/>
    <p:sldId id="274" r:id="rId9"/>
    <p:sldId id="283" r:id="rId10"/>
    <p:sldId id="279" r:id="rId11"/>
    <p:sldId id="284" r:id="rId12"/>
    <p:sldId id="285" r:id="rId13"/>
    <p:sldId id="286" r:id="rId14"/>
    <p:sldId id="287" r:id="rId15"/>
    <p:sldId id="288" r:id="rId16"/>
    <p:sldId id="282" r:id="rId17"/>
    <p:sldId id="292" r:id="rId18"/>
    <p:sldId id="291" r:id="rId19"/>
    <p:sldId id="290" r:id="rId20"/>
    <p:sldId id="340" r:id="rId21"/>
    <p:sldId id="293" r:id="rId22"/>
    <p:sldId id="341" r:id="rId23"/>
    <p:sldId id="28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8534400" y="6355080"/>
            <a:ext cx="3048000" cy="365760"/>
          </a:xfrm>
        </p:spPr>
        <p:txBody>
          <a:bodyPr/>
          <a:lstStyle>
            <a:lvl1pPr>
              <a:defRPr sz="1400"/>
            </a:lvl1pPr>
          </a:lstStyle>
          <a:p>
            <a:fld id="{D997B5FA-0921-464F-AAE1-844C04324D75}" type="datetimeFigureOut">
              <a:rPr lang="zh-CN" altLang="en-US" smtClean="0"/>
              <a:t>2020/12/24</a:t>
            </a:fld>
            <a:endParaRPr lang="zh-CN" altLang="en-US"/>
          </a:p>
        </p:txBody>
      </p:sp>
      <p:sp>
        <p:nvSpPr>
          <p:cNvPr id="17" name="页脚占位符 16"/>
          <p:cNvSpPr>
            <a:spLocks noGrp="1"/>
          </p:cNvSpPr>
          <p:nvPr>
            <p:ph type="ftr" sz="quarter" idx="11"/>
          </p:nvPr>
        </p:nvSpPr>
        <p:spPr>
          <a:xfrm>
            <a:off x="3864864" y="6355080"/>
            <a:ext cx="4632960" cy="365760"/>
          </a:xfrm>
        </p:spPr>
        <p:txBody>
          <a:bodyPr/>
          <a:lstStyle/>
          <a:p>
            <a:endParaRPr lang="zh-CN" altLang="en-US"/>
          </a:p>
        </p:txBody>
      </p:sp>
      <p:sp>
        <p:nvSpPr>
          <p:cNvPr id="29" name="灯片编号占位符 28"/>
          <p:cNvSpPr>
            <a:spLocks noGrp="1"/>
          </p:cNvSpPr>
          <p:nvPr>
            <p:ph type="sldNum" sz="quarter" idx="12"/>
          </p:nvPr>
        </p:nvSpPr>
        <p:spPr>
          <a:xfrm>
            <a:off x="1621536" y="6355080"/>
            <a:ext cx="1625600" cy="365760"/>
          </a:xfrm>
        </p:spPr>
        <p:txBody>
          <a:bodyPr/>
          <a:lstStyle/>
          <a:p>
            <a:fld id="{565CE74E-AB26-4998-AD42-012C4C1AD076}" type="slidenum">
              <a:rPr lang="zh-CN" altLang="en-US" smtClean="0"/>
              <a:t>‹#›</a:t>
            </a:fld>
            <a:endParaRPr lang="zh-CN" altLang="en-US"/>
          </a:p>
        </p:txBody>
      </p:sp>
      <p:sp>
        <p:nvSpPr>
          <p:cNvPr id="21" name="矩形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7" name="直接连接符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接连接符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内容占位符 7"/>
          <p:cNvSpPr>
            <a:spLocks noGrp="1"/>
          </p:cNvSpPr>
          <p:nvPr>
            <p:ph sz="quarter" idx="1"/>
          </p:nvPr>
        </p:nvSpPr>
        <p:spPr>
          <a:xfrm>
            <a:off x="609600" y="1219200"/>
            <a:ext cx="10972800"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8534400" y="6355080"/>
            <a:ext cx="3048000" cy="365760"/>
          </a:xfrm>
        </p:spPr>
        <p:txBody>
          <a:bodyPr/>
          <a:lstStyle/>
          <a:p>
            <a:fld id="{D997B5FA-0921-464F-AAE1-844C04324D75}" type="datetimeFigureOut">
              <a:rPr lang="zh-CN" altLang="en-US" smtClean="0"/>
              <a:t>2020/12/24</a:t>
            </a:fld>
            <a:endParaRPr lang="zh-CN" altLang="en-US"/>
          </a:p>
        </p:txBody>
      </p:sp>
      <p:sp>
        <p:nvSpPr>
          <p:cNvPr id="5" name="页脚占位符 4"/>
          <p:cNvSpPr>
            <a:spLocks noGrp="1"/>
          </p:cNvSpPr>
          <p:nvPr>
            <p:ph type="ftr" sz="quarter" idx="11"/>
          </p:nvPr>
        </p:nvSpPr>
        <p:spPr>
          <a:xfrm>
            <a:off x="3864864" y="6355080"/>
            <a:ext cx="4632960" cy="365760"/>
          </a:xfrm>
        </p:spPr>
        <p:txBody>
          <a:bodyPr/>
          <a:lstStyle/>
          <a:p>
            <a:endParaRPr lang="zh-CN" altLang="en-US"/>
          </a:p>
        </p:txBody>
      </p:sp>
      <p:sp>
        <p:nvSpPr>
          <p:cNvPr id="6" name="灯片编号占位符 5"/>
          <p:cNvSpPr>
            <a:spLocks noGrp="1"/>
          </p:cNvSpPr>
          <p:nvPr>
            <p:ph type="sldNum" sz="quarter" idx="12"/>
          </p:nvPr>
        </p:nvSpPr>
        <p:spPr>
          <a:xfrm>
            <a:off x="1426464" y="6355080"/>
            <a:ext cx="2027936" cy="365760"/>
          </a:xfrm>
        </p:spPr>
        <p:txBody>
          <a:bodyPr/>
          <a:lstStyle/>
          <a:p>
            <a:fld id="{565CE74E-AB26-4998-AD42-012C4C1AD076}" type="slidenum">
              <a:rPr lang="zh-CN" altLang="en-US" smtClean="0"/>
              <a:t>‹#›</a:t>
            </a:fld>
            <a:endParaRPr lang="zh-CN" altLang="en-US"/>
          </a:p>
        </p:txBody>
      </p:sp>
      <p:sp>
        <p:nvSpPr>
          <p:cNvPr id="7" name="矩形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9" name="内容占位符 8"/>
          <p:cNvSpPr>
            <a:spLocks noGrp="1"/>
          </p:cNvSpPr>
          <p:nvPr>
            <p:ph sz="quarter" idx="1"/>
          </p:nvPr>
        </p:nvSpPr>
        <p:spPr>
          <a:xfrm>
            <a:off x="609600" y="1219200"/>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176264" y="1216152"/>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内容占位符 10"/>
          <p:cNvSpPr>
            <a:spLocks noGrp="1"/>
          </p:cNvSpPr>
          <p:nvPr>
            <p:ph sz="quarter" idx="2"/>
          </p:nvPr>
        </p:nvSpPr>
        <p:spPr>
          <a:xfrm>
            <a:off x="609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6197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5" name="直接连接符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接连接符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内容占位符 11"/>
          <p:cNvSpPr>
            <a:spLocks noGrp="1"/>
          </p:cNvSpPr>
          <p:nvPr>
            <p:ph sz="quarter" idx="1"/>
          </p:nvPr>
        </p:nvSpPr>
        <p:spPr>
          <a:xfrm>
            <a:off x="406400" y="304800"/>
            <a:ext cx="7620000" cy="5715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52400"/>
            <a:ext cx="109728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fld id="{D997B5FA-0921-464F-AAE1-844C04324D75}" type="datetimeFigureOut">
              <a:rPr lang="zh-CN" altLang="en-US" smtClean="0"/>
              <a:t>2020/12/24</a:t>
            </a:fld>
            <a:endParaRPr lang="zh-CN" altLang="en-US"/>
          </a:p>
        </p:txBody>
      </p:sp>
      <p:sp>
        <p:nvSpPr>
          <p:cNvPr id="3" name="页脚占位符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565CE74E-AB26-4998-AD42-012C4C1AD076}" type="slidenum">
              <a:rPr lang="zh-CN" altLang="en-US" smtClean="0"/>
              <a:t>‹#›</a:t>
            </a:fld>
            <a:endParaRPr lang="zh-CN" altLang="en-US"/>
          </a:p>
        </p:txBody>
      </p:sp>
      <p:sp>
        <p:nvSpPr>
          <p:cNvPr id="28" name="直接连接符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接连接符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 </a:t>
            </a:r>
            <a:r>
              <a:rPr lang="en-US" altLang="zh-CN" dirty="0" err="1"/>
              <a:t>SinGAN</a:t>
            </a:r>
            <a:r>
              <a:rPr lang="en-US" altLang="zh-CN" dirty="0"/>
              <a:t> : Learning a Generative Model from a Single Natural Image</a:t>
            </a:r>
            <a:endParaRPr lang="zh-CN" altLang="en-US" dirty="0"/>
          </a:p>
        </p:txBody>
      </p:sp>
      <p:sp>
        <p:nvSpPr>
          <p:cNvPr id="3" name="副标题 2"/>
          <p:cNvSpPr>
            <a:spLocks noGrp="1"/>
          </p:cNvSpPr>
          <p:nvPr>
            <p:ph type="subTitle" idx="1"/>
          </p:nvPr>
        </p:nvSpPr>
        <p:spPr/>
        <p:txBody>
          <a:bodyPr/>
          <a:lstStyle/>
          <a:p>
            <a:r>
              <a:rPr lang="en-US" altLang="zh-CN" dirty="0"/>
              <a:t>Tamar </a:t>
            </a:r>
            <a:r>
              <a:rPr lang="en-US" altLang="zh-CN" dirty="0" err="1"/>
              <a:t>Rott</a:t>
            </a:r>
            <a:r>
              <a:rPr lang="en-US" altLang="zh-CN" dirty="0"/>
              <a:t> </a:t>
            </a:r>
            <a:r>
              <a:rPr lang="en-US" altLang="zh-CN" dirty="0" err="1"/>
              <a:t>Shaham</a:t>
            </a:r>
            <a:r>
              <a:rPr lang="en-US" altLang="zh-CN" dirty="0"/>
              <a:t> , </a:t>
            </a:r>
            <a:r>
              <a:rPr lang="en-US" altLang="zh-CN" dirty="0" err="1"/>
              <a:t>Tali</a:t>
            </a:r>
            <a:r>
              <a:rPr lang="en-US" altLang="zh-CN" dirty="0"/>
              <a:t> </a:t>
            </a:r>
            <a:r>
              <a:rPr lang="en-US" altLang="zh-CN" dirty="0" err="1"/>
              <a:t>Dekel</a:t>
            </a:r>
            <a:r>
              <a:rPr lang="en-US" altLang="zh-CN" dirty="0"/>
              <a:t> , Tomer </a:t>
            </a:r>
            <a:r>
              <a:rPr lang="en-US" altLang="zh-CN" dirty="0" err="1"/>
              <a:t>Michaeli</a:t>
            </a:r>
            <a:endParaRPr lang="zh-CN" altLang="en-US" dirty="0"/>
          </a:p>
        </p:txBody>
      </p:sp>
      <p:sp>
        <p:nvSpPr>
          <p:cNvPr id="4" name="文本框 3">
            <a:extLst>
              <a:ext uri="{FF2B5EF4-FFF2-40B4-BE49-F238E27FC236}">
                <a16:creationId xmlns:a16="http://schemas.microsoft.com/office/drawing/2014/main" id="{BC345140-A880-4ACB-8B52-3A013DD5C428}"/>
              </a:ext>
            </a:extLst>
          </p:cNvPr>
          <p:cNvSpPr txBox="1"/>
          <p:nvPr/>
        </p:nvSpPr>
        <p:spPr>
          <a:xfrm>
            <a:off x="8491026" y="5736736"/>
            <a:ext cx="2513580" cy="881716"/>
          </a:xfrm>
          <a:prstGeom prst="rect">
            <a:avLst/>
          </a:prstGeom>
          <a:noFill/>
        </p:spPr>
        <p:txBody>
          <a:bodyPr wrap="square" rtlCol="0">
            <a:spAutoFit/>
          </a:bodyPr>
          <a:lstStyle/>
          <a:p>
            <a:pPr>
              <a:lnSpc>
                <a:spcPct val="150000"/>
              </a:lnSpc>
            </a:pPr>
            <a:r>
              <a:rPr lang="en-US" altLang="zh-CN" dirty="0"/>
              <a:t>ICCV 2019 Best paper</a:t>
            </a:r>
          </a:p>
          <a:p>
            <a:pPr>
              <a:lnSpc>
                <a:spcPct val="150000"/>
              </a:lnSpc>
            </a:pPr>
            <a:r>
              <a:rPr lang="zh-CN" altLang="en-US" dirty="0"/>
              <a:t>                      李孟昊</a:t>
            </a:r>
          </a:p>
        </p:txBody>
      </p:sp>
    </p:spTree>
    <p:extLst>
      <p:ext uri="{BB962C8B-B14F-4D97-AF65-F5344CB8AC3E}">
        <p14:creationId xmlns:p14="http://schemas.microsoft.com/office/powerpoint/2010/main" val="203254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相关工作（单尺度的生成）</a:t>
            </a:r>
          </a:p>
        </p:txBody>
      </p:sp>
      <p:pic>
        <p:nvPicPr>
          <p:cNvPr id="6" name="图片 5" descr="图示&#10;&#10;描述已自动生成">
            <a:extLst>
              <a:ext uri="{FF2B5EF4-FFF2-40B4-BE49-F238E27FC236}">
                <a16:creationId xmlns:a16="http://schemas.microsoft.com/office/drawing/2014/main" id="{2EAAB11A-5AD8-4675-85FE-AFCFD281D427}"/>
              </a:ext>
            </a:extLst>
          </p:cNvPr>
          <p:cNvPicPr>
            <a:picLocks noChangeAspect="1"/>
          </p:cNvPicPr>
          <p:nvPr/>
        </p:nvPicPr>
        <p:blipFill>
          <a:blip r:embed="rId2"/>
          <a:stretch>
            <a:fillRect/>
          </a:stretch>
        </p:blipFill>
        <p:spPr>
          <a:xfrm>
            <a:off x="1884728" y="1870830"/>
            <a:ext cx="8422544" cy="3116340"/>
          </a:xfrm>
          <a:prstGeom prst="rect">
            <a:avLst/>
          </a:prstGeom>
          <a:noFill/>
        </p:spPr>
      </p:pic>
    </p:spTree>
    <p:extLst>
      <p:ext uri="{BB962C8B-B14F-4D97-AF65-F5344CB8AC3E}">
        <p14:creationId xmlns:p14="http://schemas.microsoft.com/office/powerpoint/2010/main" val="92263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a:t>
            </a:r>
          </a:p>
        </p:txBody>
      </p:sp>
      <p:sp>
        <p:nvSpPr>
          <p:cNvPr id="3" name="内容占位符 2"/>
          <p:cNvSpPr>
            <a:spLocks noGrp="1"/>
          </p:cNvSpPr>
          <p:nvPr>
            <p:ph sz="quarter" idx="1"/>
          </p:nvPr>
        </p:nvSpPr>
        <p:spPr/>
        <p:txBody>
          <a:bodyPr>
            <a:normAutofit/>
          </a:bodyPr>
          <a:lstStyle/>
          <a:p>
            <a:r>
              <a:rPr lang="zh-CN" altLang="en-US" dirty="0"/>
              <a:t>对方法进行了定性和定量的测试，包括城市和自然风景，以及艺术和纹理图像。使用的图像取自</a:t>
            </a:r>
            <a:r>
              <a:rPr lang="en-US" altLang="zh-CN" dirty="0"/>
              <a:t>Berkeley Segmentation </a:t>
            </a:r>
            <a:r>
              <a:rPr lang="zh-CN" altLang="en-US" dirty="0"/>
              <a:t>数据集</a:t>
            </a:r>
            <a:r>
              <a:rPr lang="en-US" altLang="zh-CN" dirty="0"/>
              <a:t>(BSD)</a:t>
            </a:r>
            <a:r>
              <a:rPr lang="zh-CN" altLang="en-US" dirty="0"/>
              <a:t>、</a:t>
            </a:r>
            <a:r>
              <a:rPr lang="en-US" altLang="zh-CN" dirty="0"/>
              <a:t>Places</a:t>
            </a:r>
            <a:r>
              <a:rPr lang="zh-CN" altLang="en-US" dirty="0"/>
              <a:t>和</a:t>
            </a:r>
            <a:r>
              <a:rPr lang="en-US" altLang="zh-CN" dirty="0"/>
              <a:t>Web</a:t>
            </a:r>
            <a:r>
              <a:rPr lang="zh-CN" altLang="en-US" dirty="0"/>
              <a:t>。总是在最粗糙的刻度处设置最小尺寸为</a:t>
            </a:r>
            <a:r>
              <a:rPr lang="en-US" altLang="zh-CN" dirty="0"/>
              <a:t>25px</a:t>
            </a:r>
            <a:r>
              <a:rPr lang="zh-CN" altLang="en-US" dirty="0"/>
              <a:t>，比例因子</a:t>
            </a:r>
            <a:r>
              <a:rPr lang="en-US" altLang="zh-CN" dirty="0"/>
              <a:t>r</a:t>
            </a:r>
            <a:r>
              <a:rPr lang="zh-CN" altLang="en-US" dirty="0"/>
              <a:t>尽可能接近</a:t>
            </a:r>
            <a:r>
              <a:rPr lang="en-US" altLang="zh-CN" dirty="0"/>
              <a:t>4/3</a:t>
            </a:r>
            <a:r>
              <a:rPr lang="zh-CN" altLang="en-US" dirty="0"/>
              <a:t>。对于所有的结果，将训练图像调整为最大尺寸</a:t>
            </a:r>
            <a:r>
              <a:rPr lang="en-US" altLang="zh-CN" dirty="0"/>
              <a:t>250px</a:t>
            </a:r>
            <a:r>
              <a:rPr lang="zh-CN" altLang="en-US" dirty="0"/>
              <a:t>。</a:t>
            </a:r>
          </a:p>
        </p:txBody>
      </p:sp>
    </p:spTree>
    <p:extLst>
      <p:ext uri="{BB962C8B-B14F-4D97-AF65-F5344CB8AC3E}">
        <p14:creationId xmlns:p14="http://schemas.microsoft.com/office/powerpoint/2010/main" val="152192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a:t>
            </a:r>
          </a:p>
        </p:txBody>
      </p:sp>
      <p:sp>
        <p:nvSpPr>
          <p:cNvPr id="3" name="内容占位符 2"/>
          <p:cNvSpPr>
            <a:spLocks noGrp="1"/>
          </p:cNvSpPr>
          <p:nvPr>
            <p:ph sz="quarter" idx="1"/>
          </p:nvPr>
        </p:nvSpPr>
        <p:spPr>
          <a:xfrm>
            <a:off x="609600" y="4834392"/>
            <a:ext cx="11031110" cy="1630017"/>
          </a:xfrm>
        </p:spPr>
        <p:txBody>
          <a:bodyPr>
            <a:normAutofit/>
          </a:bodyPr>
          <a:lstStyle/>
          <a:p>
            <a:r>
              <a:rPr lang="zh-CN" altLang="en-US" dirty="0"/>
              <a:t>随机图像样本。通过对单个图像进行训练，可以生成描述新结构和目标配置的图像样本的逼真的随机图像，同时保留训练图像的</a:t>
            </a:r>
            <a:r>
              <a:rPr lang="en-US" altLang="zh-CN" dirty="0"/>
              <a:t>patch</a:t>
            </a:r>
            <a:r>
              <a:rPr lang="zh-CN" altLang="en-US" dirty="0"/>
              <a:t>分布。由于模型是全卷积的，因此生成的图像可能具有任意大小和纵横比。</a:t>
            </a:r>
          </a:p>
        </p:txBody>
      </p:sp>
      <p:pic>
        <p:nvPicPr>
          <p:cNvPr id="5" name="图片 4">
            <a:extLst>
              <a:ext uri="{FF2B5EF4-FFF2-40B4-BE49-F238E27FC236}">
                <a16:creationId xmlns:a16="http://schemas.microsoft.com/office/drawing/2014/main" id="{51280ACF-2011-4003-BA4D-5679277829B6}"/>
              </a:ext>
            </a:extLst>
          </p:cNvPr>
          <p:cNvPicPr>
            <a:picLocks noChangeAspect="1"/>
          </p:cNvPicPr>
          <p:nvPr/>
        </p:nvPicPr>
        <p:blipFill>
          <a:blip r:embed="rId2"/>
          <a:stretch>
            <a:fillRect/>
          </a:stretch>
        </p:blipFill>
        <p:spPr>
          <a:xfrm>
            <a:off x="2757905" y="1219200"/>
            <a:ext cx="6676190" cy="3476190"/>
          </a:xfrm>
          <a:prstGeom prst="rect">
            <a:avLst/>
          </a:prstGeom>
        </p:spPr>
      </p:pic>
    </p:spTree>
    <p:extLst>
      <p:ext uri="{BB962C8B-B14F-4D97-AF65-F5344CB8AC3E}">
        <p14:creationId xmlns:p14="http://schemas.microsoft.com/office/powerpoint/2010/main" val="3243215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结果（高分辨率图像生成）</a:t>
            </a:r>
          </a:p>
        </p:txBody>
      </p:sp>
      <p:sp>
        <p:nvSpPr>
          <p:cNvPr id="3" name="内容占位符 2"/>
          <p:cNvSpPr>
            <a:spLocks noGrp="1"/>
          </p:cNvSpPr>
          <p:nvPr>
            <p:ph sz="quarter" idx="1"/>
          </p:nvPr>
        </p:nvSpPr>
        <p:spPr>
          <a:xfrm>
            <a:off x="609600" y="4834392"/>
            <a:ext cx="11031110" cy="1630017"/>
          </a:xfrm>
        </p:spPr>
        <p:txBody>
          <a:bodyPr>
            <a:normAutofit/>
          </a:bodyPr>
          <a:lstStyle/>
          <a:p>
            <a:r>
              <a:rPr lang="zh-CN" altLang="en-US" dirty="0"/>
              <a:t>模型生成的随机样本，训练在</a:t>
            </a:r>
            <a:r>
              <a:rPr lang="en-US" altLang="zh-CN" dirty="0"/>
              <a:t>243×1024</a:t>
            </a:r>
            <a:r>
              <a:rPr lang="zh-CN" altLang="en-US" dirty="0"/>
              <a:t>的图像上</a:t>
            </a:r>
            <a:r>
              <a:rPr lang="en-US" altLang="zh-CN" dirty="0"/>
              <a:t>(</a:t>
            </a:r>
            <a:r>
              <a:rPr lang="zh-CN" altLang="en-US" dirty="0"/>
              <a:t>右上角</a:t>
            </a:r>
            <a:r>
              <a:rPr lang="en-US" altLang="zh-CN" dirty="0"/>
              <a:t>);</a:t>
            </a:r>
            <a:r>
              <a:rPr lang="zh-CN" altLang="en-US" dirty="0"/>
              <a:t>新的全局结构以及精细的细节被真实地生成</a:t>
            </a:r>
          </a:p>
        </p:txBody>
      </p:sp>
      <p:pic>
        <p:nvPicPr>
          <p:cNvPr id="8" name="图片 7">
            <a:extLst>
              <a:ext uri="{FF2B5EF4-FFF2-40B4-BE49-F238E27FC236}">
                <a16:creationId xmlns:a16="http://schemas.microsoft.com/office/drawing/2014/main" id="{7176B062-95EE-42E4-875C-C62F8DD0B07E}"/>
              </a:ext>
            </a:extLst>
          </p:cNvPr>
          <p:cNvPicPr>
            <a:picLocks noChangeAspect="1"/>
          </p:cNvPicPr>
          <p:nvPr/>
        </p:nvPicPr>
        <p:blipFill>
          <a:blip r:embed="rId2"/>
          <a:stretch>
            <a:fillRect/>
          </a:stretch>
        </p:blipFill>
        <p:spPr>
          <a:xfrm>
            <a:off x="471340" y="1793500"/>
            <a:ext cx="11249320" cy="2861525"/>
          </a:xfrm>
          <a:prstGeom prst="rect">
            <a:avLst/>
          </a:prstGeom>
        </p:spPr>
      </p:pic>
    </p:spTree>
    <p:extLst>
      <p:ext uri="{BB962C8B-B14F-4D97-AF65-F5344CB8AC3E}">
        <p14:creationId xmlns:p14="http://schemas.microsoft.com/office/powerpoint/2010/main" val="366253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a:t>
            </a:r>
          </a:p>
        </p:txBody>
      </p:sp>
      <p:sp>
        <p:nvSpPr>
          <p:cNvPr id="3" name="内容占位符 2"/>
          <p:cNvSpPr>
            <a:spLocks noGrp="1"/>
          </p:cNvSpPr>
          <p:nvPr>
            <p:ph sz="quarter" idx="1"/>
          </p:nvPr>
        </p:nvSpPr>
        <p:spPr>
          <a:xfrm>
            <a:off x="609600" y="1280863"/>
            <a:ext cx="5356530" cy="4976398"/>
          </a:xfrm>
        </p:spPr>
        <p:txBody>
          <a:bodyPr>
            <a:normAutofit/>
          </a:bodyPr>
          <a:lstStyle/>
          <a:p>
            <a:r>
              <a:rPr lang="zh-CN" altLang="en-US" dirty="0"/>
              <a:t>可以看出，在最粗糙的尺度上开始生成</a:t>
            </a:r>
            <a:r>
              <a:rPr lang="en-US" altLang="zh-CN" dirty="0"/>
              <a:t>(n = N)</a:t>
            </a:r>
            <a:r>
              <a:rPr lang="zh-CN" altLang="en-US" dirty="0"/>
              <a:t>，全局结构有可能会发生较大变化。在某些情况下，一个大的突出的物体，如斑马图像的例子中，这可能导致生成不真实的样本。然而，从更细的尺度开始生成，就可以保持全局结构不变，而只改变更细的图像特征</a:t>
            </a:r>
            <a:r>
              <a:rPr lang="en-US" altLang="zh-CN" dirty="0"/>
              <a:t>(</a:t>
            </a:r>
            <a:r>
              <a:rPr lang="zh-CN" altLang="en-US" dirty="0"/>
              <a:t>例如斑马的条纹</a:t>
            </a:r>
            <a:r>
              <a:rPr lang="en-US" altLang="zh-CN" dirty="0"/>
              <a:t>)</a:t>
            </a:r>
            <a:r>
              <a:rPr lang="zh-CN" altLang="en-US" dirty="0"/>
              <a:t>。</a:t>
            </a:r>
          </a:p>
        </p:txBody>
      </p:sp>
      <p:pic>
        <p:nvPicPr>
          <p:cNvPr id="5" name="图片 4">
            <a:extLst>
              <a:ext uri="{FF2B5EF4-FFF2-40B4-BE49-F238E27FC236}">
                <a16:creationId xmlns:a16="http://schemas.microsoft.com/office/drawing/2014/main" id="{E7D734BB-CC2A-4D6E-8D0D-A93BC723D0F0}"/>
              </a:ext>
            </a:extLst>
          </p:cNvPr>
          <p:cNvPicPr>
            <a:picLocks noChangeAspect="1"/>
          </p:cNvPicPr>
          <p:nvPr/>
        </p:nvPicPr>
        <p:blipFill>
          <a:blip r:embed="rId2"/>
          <a:stretch>
            <a:fillRect/>
          </a:stretch>
        </p:blipFill>
        <p:spPr>
          <a:xfrm>
            <a:off x="6225871" y="1280863"/>
            <a:ext cx="5476717" cy="4976397"/>
          </a:xfrm>
          <a:prstGeom prst="rect">
            <a:avLst/>
          </a:prstGeom>
        </p:spPr>
      </p:pic>
    </p:spTree>
    <p:extLst>
      <p:ext uri="{BB962C8B-B14F-4D97-AF65-F5344CB8AC3E}">
        <p14:creationId xmlns:p14="http://schemas.microsoft.com/office/powerpoint/2010/main" val="233155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结果（不同尺度数量的影响）</a:t>
            </a:r>
          </a:p>
        </p:txBody>
      </p:sp>
      <p:sp>
        <p:nvSpPr>
          <p:cNvPr id="3" name="内容占位符 2"/>
          <p:cNvSpPr>
            <a:spLocks noGrp="1"/>
          </p:cNvSpPr>
          <p:nvPr>
            <p:ph sz="quarter" idx="1"/>
          </p:nvPr>
        </p:nvSpPr>
        <p:spPr>
          <a:xfrm>
            <a:off x="609600" y="1280863"/>
            <a:ext cx="4774442" cy="5016570"/>
          </a:xfrm>
        </p:spPr>
        <p:txBody>
          <a:bodyPr>
            <a:normAutofit/>
          </a:bodyPr>
          <a:lstStyle/>
          <a:p>
            <a:r>
              <a:rPr lang="zh-CN" altLang="en-US" dirty="0"/>
              <a:t>右图显示了使用较少的尺度尺度数量的训练效果。用少量的尺度，在最粗糙的水平上有效的接受域更小，只允许捕获精细的纹理。随着尺度数量的增加，出现了更大的支撑结构，全局对象的排列得到了更好的保留。</a:t>
            </a:r>
          </a:p>
        </p:txBody>
      </p:sp>
      <p:pic>
        <p:nvPicPr>
          <p:cNvPr id="6" name="图片 5">
            <a:extLst>
              <a:ext uri="{FF2B5EF4-FFF2-40B4-BE49-F238E27FC236}">
                <a16:creationId xmlns:a16="http://schemas.microsoft.com/office/drawing/2014/main" id="{3B3F3472-83BA-4F33-9C48-141F94F93C43}"/>
              </a:ext>
            </a:extLst>
          </p:cNvPr>
          <p:cNvPicPr>
            <a:picLocks noChangeAspect="1"/>
          </p:cNvPicPr>
          <p:nvPr/>
        </p:nvPicPr>
        <p:blipFill>
          <a:blip r:embed="rId2"/>
          <a:stretch>
            <a:fillRect/>
          </a:stretch>
        </p:blipFill>
        <p:spPr>
          <a:xfrm>
            <a:off x="5384042" y="1678985"/>
            <a:ext cx="6569919" cy="3898152"/>
          </a:xfrm>
          <a:prstGeom prst="rect">
            <a:avLst/>
          </a:prstGeom>
        </p:spPr>
      </p:pic>
    </p:spTree>
    <p:extLst>
      <p:ext uri="{BB962C8B-B14F-4D97-AF65-F5344CB8AC3E}">
        <p14:creationId xmlns:p14="http://schemas.microsoft.com/office/powerpoint/2010/main" val="256437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sz="quarter" idx="1"/>
          </p:nvPr>
        </p:nvSpPr>
        <p:spPr/>
        <p:txBody>
          <a:bodyPr>
            <a:normAutofit/>
          </a:bodyPr>
          <a:lstStyle/>
          <a:p>
            <a:r>
              <a:rPr lang="zh-CN" altLang="en-US" dirty="0"/>
              <a:t>介绍了一个新的非条件生成方案</a:t>
            </a:r>
            <a:r>
              <a:rPr lang="en-US" altLang="zh-CN" dirty="0"/>
              <a:t>SinGAN</a:t>
            </a:r>
            <a:r>
              <a:rPr lang="zh-CN" altLang="en-US" dirty="0"/>
              <a:t>，它是从一个单一的自然图像中学习来的。展示了它不仅限于纹理的学习能力，并为自然复杂的图像生成多样的真实样本。与外部训练的生成方法相比，内部学习在语义多样性方面存在固有的局限性。例如，如果训练图像包含一条狗，模型将不会生成不同犬种的样本。不过，实验证明，</a:t>
            </a:r>
            <a:r>
              <a:rPr lang="en-US" altLang="zh-CN" dirty="0"/>
              <a:t>SinGAN</a:t>
            </a:r>
            <a:r>
              <a:rPr lang="zh-CN" altLang="en-US" dirty="0"/>
              <a:t>可以为广泛的图像处理任务提供一个非常强大的工具。</a:t>
            </a:r>
          </a:p>
        </p:txBody>
      </p:sp>
    </p:spTree>
    <p:extLst>
      <p:ext uri="{BB962C8B-B14F-4D97-AF65-F5344CB8AC3E}">
        <p14:creationId xmlns:p14="http://schemas.microsoft.com/office/powerpoint/2010/main" val="1437304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应用（超分辨率）</a:t>
            </a:r>
          </a:p>
        </p:txBody>
      </p:sp>
      <p:sp>
        <p:nvSpPr>
          <p:cNvPr id="3" name="内容占位符 2"/>
          <p:cNvSpPr>
            <a:spLocks noGrp="1"/>
          </p:cNvSpPr>
          <p:nvPr>
            <p:ph sz="quarter" idx="1"/>
          </p:nvPr>
        </p:nvSpPr>
        <p:spPr>
          <a:xfrm>
            <a:off x="609600" y="3904090"/>
            <a:ext cx="10972800" cy="2168150"/>
          </a:xfrm>
        </p:spPr>
        <p:txBody>
          <a:bodyPr>
            <a:normAutofit/>
          </a:bodyPr>
          <a:lstStyle/>
          <a:p>
            <a:r>
              <a:rPr lang="zh-CN" altLang="en-US" dirty="0"/>
              <a:t>超分辨率。当</a:t>
            </a:r>
            <a:r>
              <a:rPr lang="en-US" altLang="zh-CN" dirty="0" err="1"/>
              <a:t>SinGAN</a:t>
            </a:r>
            <a:r>
              <a:rPr lang="zh-CN" altLang="en-US" dirty="0"/>
              <a:t>被训练在一个低分辨率的图像上时，能够实现超分辨率。这是通过迭代地对图像进行采样并将其输入到</a:t>
            </a:r>
            <a:r>
              <a:rPr lang="en-US" altLang="zh-CN" dirty="0" err="1"/>
              <a:t>SinGAN</a:t>
            </a:r>
            <a:r>
              <a:rPr lang="zh-CN" altLang="en-US" dirty="0"/>
              <a:t>的最精细的比例生成器来实现的。可以看出，</a:t>
            </a:r>
            <a:r>
              <a:rPr lang="en-US" altLang="zh-CN" dirty="0" err="1"/>
              <a:t>SinGAN</a:t>
            </a:r>
            <a:r>
              <a:rPr lang="zh-CN" altLang="en-US" dirty="0"/>
              <a:t>的图像质量优于</a:t>
            </a:r>
            <a:r>
              <a:rPr lang="en-US" altLang="zh-CN" dirty="0"/>
              <a:t>SOTA</a:t>
            </a:r>
            <a:r>
              <a:rPr lang="zh-CN" altLang="en-US" dirty="0"/>
              <a:t>内标法</a:t>
            </a:r>
            <a:r>
              <a:rPr lang="en-US" altLang="zh-CN" dirty="0"/>
              <a:t>ZSSR</a:t>
            </a:r>
            <a:r>
              <a:rPr lang="zh-CN" altLang="en-US" dirty="0"/>
              <a:t>和</a:t>
            </a:r>
            <a:r>
              <a:rPr lang="en-US" altLang="zh-CN" dirty="0"/>
              <a:t>DIP</a:t>
            </a:r>
            <a:r>
              <a:rPr lang="zh-CN" altLang="en-US" dirty="0"/>
              <a:t>。它也比</a:t>
            </a:r>
            <a:r>
              <a:rPr lang="en-US" altLang="zh-CN" dirty="0"/>
              <a:t>EDSR</a:t>
            </a:r>
            <a:r>
              <a:rPr lang="zh-CN" altLang="en-US" dirty="0"/>
              <a:t>好，可以与</a:t>
            </a:r>
            <a:r>
              <a:rPr lang="en-US" altLang="zh-CN" dirty="0"/>
              <a:t>SRGAN</a:t>
            </a:r>
            <a:r>
              <a:rPr lang="zh-CN" altLang="en-US" dirty="0"/>
              <a:t>相比，后者是在大型数据集上训练的外部方法。括号中显示了相应的</a:t>
            </a:r>
            <a:r>
              <a:rPr lang="en-US" altLang="zh-CN" dirty="0"/>
              <a:t>PSNR</a:t>
            </a:r>
            <a:r>
              <a:rPr lang="zh-CN" altLang="en-US" dirty="0"/>
              <a:t>和</a:t>
            </a:r>
            <a:r>
              <a:rPr lang="en-US" altLang="zh-CN" dirty="0"/>
              <a:t>NIQE</a:t>
            </a:r>
            <a:r>
              <a:rPr lang="zh-CN" altLang="en-US" dirty="0"/>
              <a:t>。</a:t>
            </a:r>
          </a:p>
        </p:txBody>
      </p:sp>
      <p:pic>
        <p:nvPicPr>
          <p:cNvPr id="5" name="图片 4">
            <a:extLst>
              <a:ext uri="{FF2B5EF4-FFF2-40B4-BE49-F238E27FC236}">
                <a16:creationId xmlns:a16="http://schemas.microsoft.com/office/drawing/2014/main" id="{64970A8A-CD4F-4DF9-A776-F0642203FCE3}"/>
              </a:ext>
            </a:extLst>
          </p:cNvPr>
          <p:cNvPicPr>
            <a:picLocks noChangeAspect="1"/>
          </p:cNvPicPr>
          <p:nvPr/>
        </p:nvPicPr>
        <p:blipFill>
          <a:blip r:embed="rId2"/>
          <a:stretch>
            <a:fillRect/>
          </a:stretch>
        </p:blipFill>
        <p:spPr>
          <a:xfrm>
            <a:off x="437321" y="1201925"/>
            <a:ext cx="11317357" cy="2643240"/>
          </a:xfrm>
          <a:prstGeom prst="rect">
            <a:avLst/>
          </a:prstGeom>
        </p:spPr>
      </p:pic>
    </p:spTree>
    <p:extLst>
      <p:ext uri="{BB962C8B-B14F-4D97-AF65-F5344CB8AC3E}">
        <p14:creationId xmlns:p14="http://schemas.microsoft.com/office/powerpoint/2010/main" val="369233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应用（画图）</a:t>
            </a:r>
          </a:p>
        </p:txBody>
      </p:sp>
      <p:sp>
        <p:nvSpPr>
          <p:cNvPr id="3" name="内容占位符 2"/>
          <p:cNvSpPr>
            <a:spLocks noGrp="1"/>
          </p:cNvSpPr>
          <p:nvPr>
            <p:ph sz="quarter" idx="1"/>
          </p:nvPr>
        </p:nvSpPr>
        <p:spPr/>
        <p:txBody>
          <a:bodyPr>
            <a:normAutofit/>
          </a:bodyPr>
          <a:lstStyle/>
          <a:p>
            <a:r>
              <a:rPr lang="zh-CN" altLang="en-US" dirty="0"/>
              <a:t>将剪贴画转换成逼真的图像。这是通过向下采样剪贴画图像并将其输入一个粗尺度</a:t>
            </a:r>
            <a:r>
              <a:rPr lang="en-US" altLang="zh-CN" dirty="0"/>
              <a:t>(</a:t>
            </a:r>
            <a:r>
              <a:rPr lang="zh-CN" altLang="en-US" dirty="0"/>
              <a:t>例如</a:t>
            </a:r>
            <a:r>
              <a:rPr lang="en-US" altLang="zh-CN" dirty="0"/>
              <a:t>N−1</a:t>
            </a:r>
            <a:r>
              <a:rPr lang="zh-CN" altLang="en-US" dirty="0"/>
              <a:t>或</a:t>
            </a:r>
            <a:r>
              <a:rPr lang="en-US" altLang="zh-CN" dirty="0"/>
              <a:t>N−2)</a:t>
            </a:r>
            <a:r>
              <a:rPr lang="zh-CN" altLang="en-US" dirty="0"/>
              <a:t>来实现的。从下图可以看出，保留了画面的整体结构，真实地生成了与原图匹配的纹理和高频信息。方法在视觉性能上优于风格迁移方法。</a:t>
            </a:r>
          </a:p>
        </p:txBody>
      </p:sp>
      <p:pic>
        <p:nvPicPr>
          <p:cNvPr id="5" name="图片 4">
            <a:extLst>
              <a:ext uri="{FF2B5EF4-FFF2-40B4-BE49-F238E27FC236}">
                <a16:creationId xmlns:a16="http://schemas.microsoft.com/office/drawing/2014/main" id="{8CCC60C3-0FB3-4FDB-83C5-669CB7792DFC}"/>
              </a:ext>
            </a:extLst>
          </p:cNvPr>
          <p:cNvPicPr>
            <a:picLocks noChangeAspect="1"/>
          </p:cNvPicPr>
          <p:nvPr/>
        </p:nvPicPr>
        <p:blipFill>
          <a:blip r:embed="rId2"/>
          <a:stretch>
            <a:fillRect/>
          </a:stretch>
        </p:blipFill>
        <p:spPr>
          <a:xfrm>
            <a:off x="745842" y="3010894"/>
            <a:ext cx="10700315" cy="3066553"/>
          </a:xfrm>
          <a:prstGeom prst="rect">
            <a:avLst/>
          </a:prstGeom>
        </p:spPr>
      </p:pic>
    </p:spTree>
    <p:extLst>
      <p:ext uri="{BB962C8B-B14F-4D97-AF65-F5344CB8AC3E}">
        <p14:creationId xmlns:p14="http://schemas.microsoft.com/office/powerpoint/2010/main" val="345954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应用（协调）</a:t>
            </a:r>
          </a:p>
        </p:txBody>
      </p:sp>
      <p:sp>
        <p:nvSpPr>
          <p:cNvPr id="3" name="内容占位符 2"/>
          <p:cNvSpPr>
            <a:spLocks noGrp="1"/>
          </p:cNvSpPr>
          <p:nvPr>
            <p:ph sz="quarter" idx="1"/>
          </p:nvPr>
        </p:nvSpPr>
        <p:spPr>
          <a:xfrm>
            <a:off x="609600" y="1219200"/>
            <a:ext cx="10972800" cy="5110038"/>
          </a:xfrm>
        </p:spPr>
        <p:txBody>
          <a:bodyPr>
            <a:normAutofit/>
          </a:bodyPr>
          <a:lstStyle/>
          <a:p>
            <a:r>
              <a:rPr lang="zh-CN" altLang="en-US" dirty="0"/>
              <a:t>把粘贴的对象与背景图像融为一体。在背景图像上训练</a:t>
            </a:r>
            <a:r>
              <a:rPr lang="en-US" altLang="zh-CN" dirty="0" err="1"/>
              <a:t>SinGAN</a:t>
            </a:r>
            <a:r>
              <a:rPr lang="zh-CN" altLang="en-US" dirty="0"/>
              <a:t>，并在测试时注入原始粘贴的复合材料的下采样版本。在这里，将生成的图像与原始背景相结合。从下图可以看出，模型对粘贴对象的纹理进行了裁剪以匹配背景，并且经常比更好地保留了对象的结构。通常会在保持对象结构和转移背景纹理之间取得良好的平衡。</a:t>
            </a:r>
          </a:p>
        </p:txBody>
      </p:sp>
      <p:pic>
        <p:nvPicPr>
          <p:cNvPr id="5" name="图片 4">
            <a:extLst>
              <a:ext uri="{FF2B5EF4-FFF2-40B4-BE49-F238E27FC236}">
                <a16:creationId xmlns:a16="http://schemas.microsoft.com/office/drawing/2014/main" id="{F38E81F9-59B5-4C6E-807E-F55BA1CC7B00}"/>
              </a:ext>
            </a:extLst>
          </p:cNvPr>
          <p:cNvPicPr>
            <a:picLocks noChangeAspect="1"/>
          </p:cNvPicPr>
          <p:nvPr/>
        </p:nvPicPr>
        <p:blipFill>
          <a:blip r:embed="rId2"/>
          <a:stretch>
            <a:fillRect/>
          </a:stretch>
        </p:blipFill>
        <p:spPr>
          <a:xfrm>
            <a:off x="123322" y="3187892"/>
            <a:ext cx="6268126" cy="3533610"/>
          </a:xfrm>
          <a:prstGeom prst="rect">
            <a:avLst/>
          </a:prstGeom>
        </p:spPr>
      </p:pic>
      <p:pic>
        <p:nvPicPr>
          <p:cNvPr id="1026" name="Picture 2" descr="这里写图片描述">
            <a:extLst>
              <a:ext uri="{FF2B5EF4-FFF2-40B4-BE49-F238E27FC236}">
                <a16:creationId xmlns:a16="http://schemas.microsoft.com/office/drawing/2014/main" id="{2AD0DD52-765E-4795-89FA-07223FD503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1448" y="4004890"/>
            <a:ext cx="5767085" cy="1847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55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摘要</a:t>
            </a:r>
          </a:p>
        </p:txBody>
      </p:sp>
      <p:sp>
        <p:nvSpPr>
          <p:cNvPr id="3" name="内容占位符 2"/>
          <p:cNvSpPr>
            <a:spLocks noGrp="1"/>
          </p:cNvSpPr>
          <p:nvPr>
            <p:ph sz="quarter" idx="1"/>
          </p:nvPr>
        </p:nvSpPr>
        <p:spPr/>
        <p:txBody>
          <a:bodyPr/>
          <a:lstStyle/>
          <a:p>
            <a:pPr marL="0" indent="0">
              <a:buNone/>
            </a:pPr>
            <a:endParaRPr lang="en-US" altLang="zh-CN" dirty="0"/>
          </a:p>
          <a:p>
            <a:r>
              <a:rPr lang="zh-CN" altLang="en-US" dirty="0"/>
              <a:t>简介</a:t>
            </a:r>
            <a:endParaRPr lang="en-US" altLang="zh-CN" dirty="0"/>
          </a:p>
          <a:p>
            <a:r>
              <a:rPr lang="zh-CN" altLang="en-US" dirty="0"/>
              <a:t>相关工作</a:t>
            </a:r>
            <a:endParaRPr lang="en-US" altLang="zh-CN" dirty="0"/>
          </a:p>
          <a:p>
            <a:r>
              <a:rPr lang="zh-CN" altLang="en-US" dirty="0"/>
              <a:t>方法</a:t>
            </a:r>
            <a:endParaRPr lang="en-US" altLang="zh-CN" dirty="0"/>
          </a:p>
          <a:p>
            <a:r>
              <a:rPr lang="zh-CN" altLang="en-US" dirty="0"/>
              <a:t>结果</a:t>
            </a:r>
            <a:endParaRPr lang="en-US" altLang="zh-CN" dirty="0"/>
          </a:p>
          <a:p>
            <a:r>
              <a:rPr lang="zh-CN" altLang="en-US" dirty="0"/>
              <a:t>应用</a:t>
            </a:r>
            <a:endParaRPr lang="en-US" altLang="zh-CN" dirty="0"/>
          </a:p>
          <a:p>
            <a:r>
              <a:rPr lang="zh-CN" altLang="en-US" dirty="0"/>
              <a:t>结论</a:t>
            </a:r>
          </a:p>
        </p:txBody>
      </p:sp>
    </p:spTree>
    <p:extLst>
      <p:ext uri="{BB962C8B-B14F-4D97-AF65-F5344CB8AC3E}">
        <p14:creationId xmlns:p14="http://schemas.microsoft.com/office/powerpoint/2010/main" val="3341851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应用（协调）</a:t>
            </a:r>
          </a:p>
        </p:txBody>
      </p:sp>
      <p:sp>
        <p:nvSpPr>
          <p:cNvPr id="3" name="内容占位符 2"/>
          <p:cNvSpPr>
            <a:spLocks noGrp="1"/>
          </p:cNvSpPr>
          <p:nvPr>
            <p:ph sz="quarter" idx="1"/>
          </p:nvPr>
        </p:nvSpPr>
        <p:spPr>
          <a:xfrm>
            <a:off x="609600" y="1219200"/>
            <a:ext cx="10972800" cy="5110038"/>
          </a:xfrm>
        </p:spPr>
        <p:txBody>
          <a:bodyPr>
            <a:normAutofit/>
          </a:bodyPr>
          <a:lstStyle/>
          <a:p>
            <a:r>
              <a:rPr lang="zh-CN" altLang="en-US" dirty="0"/>
              <a:t>下图比较了输入不同层所产生的输出的区别。</a:t>
            </a:r>
          </a:p>
        </p:txBody>
      </p:sp>
      <p:pic>
        <p:nvPicPr>
          <p:cNvPr id="2050" name="Picture 2">
            <a:extLst>
              <a:ext uri="{FF2B5EF4-FFF2-40B4-BE49-F238E27FC236}">
                <a16:creationId xmlns:a16="http://schemas.microsoft.com/office/drawing/2014/main" id="{A5EEE664-C69E-48E7-8BAF-4EAC8E4EF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512" y="1949379"/>
            <a:ext cx="8276976" cy="295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0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应用（编辑）</a:t>
            </a:r>
          </a:p>
        </p:txBody>
      </p:sp>
      <p:sp>
        <p:nvSpPr>
          <p:cNvPr id="10" name="Content Placeholder 2">
            <a:extLst>
              <a:ext uri="{FF2B5EF4-FFF2-40B4-BE49-F238E27FC236}">
                <a16:creationId xmlns:a16="http://schemas.microsoft.com/office/drawing/2014/main" id="{4F523C61-6404-4FDC-A3A0-1FBF0DAF4016}"/>
              </a:ext>
            </a:extLst>
          </p:cNvPr>
          <p:cNvSpPr>
            <a:spLocks noGrp="1"/>
          </p:cNvSpPr>
          <p:nvPr>
            <p:ph sz="quarter" idx="1"/>
          </p:nvPr>
        </p:nvSpPr>
        <p:spPr>
          <a:xfrm>
            <a:off x="609600" y="1219200"/>
            <a:ext cx="5388864" cy="4937760"/>
          </a:xfrm>
        </p:spPr>
        <p:txBody>
          <a:bodyPr/>
          <a:lstStyle/>
          <a:p>
            <a:r>
              <a:rPr lang="zh-CN" altLang="en-US" dirty="0"/>
              <a:t>从原始图像</a:t>
            </a:r>
            <a:r>
              <a:rPr lang="en-US" altLang="zh-CN" dirty="0"/>
              <a:t>a</a:t>
            </a:r>
            <a:r>
              <a:rPr lang="zh-CN" altLang="en-US" dirty="0"/>
              <a:t>中复制并粘贴一些补丁，然后将编辑后的图像</a:t>
            </a:r>
            <a:r>
              <a:rPr lang="en-US" altLang="zh-CN" dirty="0"/>
              <a:t>b</a:t>
            </a:r>
            <a:r>
              <a:rPr lang="zh-CN" altLang="en-US" dirty="0"/>
              <a:t>的下采样版本输入到模型的中间层</a:t>
            </a:r>
            <a:r>
              <a:rPr lang="en-US" altLang="zh-CN" dirty="0"/>
              <a:t>(</a:t>
            </a:r>
            <a:r>
              <a:rPr lang="zh-CN" altLang="en-US" dirty="0"/>
              <a:t>在</a:t>
            </a:r>
            <a:r>
              <a:rPr lang="en-US" altLang="zh-CN" dirty="0"/>
              <a:t>)</a:t>
            </a:r>
            <a:r>
              <a:rPr lang="zh-CN" altLang="en-US" dirty="0"/>
              <a:t>上进行预训练</a:t>
            </a:r>
            <a:r>
              <a:rPr lang="en-US" altLang="zh-CN" dirty="0"/>
              <a:t>)</a:t>
            </a:r>
            <a:r>
              <a:rPr lang="zh-CN" altLang="en-US" dirty="0"/>
              <a:t>。在生成的图像</a:t>
            </a:r>
            <a:r>
              <a:rPr lang="en-US" altLang="zh-CN" dirty="0"/>
              <a:t>d</a:t>
            </a:r>
            <a:r>
              <a:rPr lang="zh-CN" altLang="en-US" dirty="0"/>
              <a:t>中，这些局部编辑被转换成连贯的、逼真的结构。</a:t>
            </a:r>
            <a:r>
              <a:rPr lang="en-US" altLang="zh-CN" dirty="0"/>
              <a:t>Photoshop</a:t>
            </a:r>
            <a:r>
              <a:rPr lang="zh-CN" altLang="en-US" dirty="0"/>
              <a:t>的</a:t>
            </a:r>
            <a:r>
              <a:rPr lang="en-US" altLang="zh-CN" dirty="0"/>
              <a:t>content aware move</a:t>
            </a:r>
            <a:r>
              <a:rPr lang="zh-CN" altLang="en-US" dirty="0"/>
              <a:t>比较。</a:t>
            </a:r>
            <a:endParaRPr lang="en-US" dirty="0"/>
          </a:p>
        </p:txBody>
      </p:sp>
      <p:pic>
        <p:nvPicPr>
          <p:cNvPr id="5" name="内容占位符 4">
            <a:extLst>
              <a:ext uri="{FF2B5EF4-FFF2-40B4-BE49-F238E27FC236}">
                <a16:creationId xmlns:a16="http://schemas.microsoft.com/office/drawing/2014/main" id="{B3EEE460-EB63-43E4-8B0B-615A937150E4}"/>
              </a:ext>
            </a:extLst>
          </p:cNvPr>
          <p:cNvPicPr>
            <a:picLocks noGrp="1" noChangeAspect="1"/>
          </p:cNvPicPr>
          <p:nvPr>
            <p:ph sz="quarter" idx="2"/>
          </p:nvPr>
        </p:nvPicPr>
        <p:blipFill>
          <a:blip r:embed="rId2"/>
          <a:stretch>
            <a:fillRect/>
          </a:stretch>
        </p:blipFill>
        <p:spPr>
          <a:xfrm>
            <a:off x="6176264" y="1657472"/>
            <a:ext cx="5388864" cy="4055120"/>
          </a:xfrm>
          <a:noFill/>
        </p:spPr>
      </p:pic>
    </p:spTree>
    <p:extLst>
      <p:ext uri="{BB962C8B-B14F-4D97-AF65-F5344CB8AC3E}">
        <p14:creationId xmlns:p14="http://schemas.microsoft.com/office/powerpoint/2010/main" val="3170325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实验结果</a:t>
            </a:r>
          </a:p>
        </p:txBody>
      </p:sp>
      <p:pic>
        <p:nvPicPr>
          <p:cNvPr id="12" name="图片 11">
            <a:extLst>
              <a:ext uri="{FF2B5EF4-FFF2-40B4-BE49-F238E27FC236}">
                <a16:creationId xmlns:a16="http://schemas.microsoft.com/office/drawing/2014/main" id="{F5308BBC-2C68-414B-9642-7FC77D07D19A}"/>
              </a:ext>
            </a:extLst>
          </p:cNvPr>
          <p:cNvPicPr>
            <a:picLocks noChangeAspect="1"/>
          </p:cNvPicPr>
          <p:nvPr/>
        </p:nvPicPr>
        <p:blipFill>
          <a:blip r:embed="rId2"/>
          <a:stretch>
            <a:fillRect/>
          </a:stretch>
        </p:blipFill>
        <p:spPr>
          <a:xfrm>
            <a:off x="609600" y="1465305"/>
            <a:ext cx="4552381" cy="676190"/>
          </a:xfrm>
          <a:prstGeom prst="rect">
            <a:avLst/>
          </a:prstGeom>
        </p:spPr>
      </p:pic>
      <p:pic>
        <p:nvPicPr>
          <p:cNvPr id="14" name="图片 13">
            <a:extLst>
              <a:ext uri="{FF2B5EF4-FFF2-40B4-BE49-F238E27FC236}">
                <a16:creationId xmlns:a16="http://schemas.microsoft.com/office/drawing/2014/main" id="{BBF4F2A4-9E01-49C6-9A60-95F6A97503B7}"/>
              </a:ext>
            </a:extLst>
          </p:cNvPr>
          <p:cNvPicPr>
            <a:picLocks noChangeAspect="1"/>
          </p:cNvPicPr>
          <p:nvPr/>
        </p:nvPicPr>
        <p:blipFill>
          <a:blip r:embed="rId3"/>
          <a:stretch>
            <a:fillRect/>
          </a:stretch>
        </p:blipFill>
        <p:spPr>
          <a:xfrm>
            <a:off x="2681562" y="1143000"/>
            <a:ext cx="6828876" cy="5229053"/>
          </a:xfrm>
          <a:prstGeom prst="rect">
            <a:avLst/>
          </a:prstGeom>
        </p:spPr>
      </p:pic>
      <p:pic>
        <p:nvPicPr>
          <p:cNvPr id="16" name="图片 15">
            <a:extLst>
              <a:ext uri="{FF2B5EF4-FFF2-40B4-BE49-F238E27FC236}">
                <a16:creationId xmlns:a16="http://schemas.microsoft.com/office/drawing/2014/main" id="{47544DF1-EA53-4A1D-94D2-EE0CE846673F}"/>
              </a:ext>
            </a:extLst>
          </p:cNvPr>
          <p:cNvPicPr>
            <a:picLocks noChangeAspect="1"/>
          </p:cNvPicPr>
          <p:nvPr/>
        </p:nvPicPr>
        <p:blipFill>
          <a:blip r:embed="rId4"/>
          <a:stretch>
            <a:fillRect/>
          </a:stretch>
        </p:blipFill>
        <p:spPr>
          <a:xfrm>
            <a:off x="2681562" y="979359"/>
            <a:ext cx="6267554" cy="5392694"/>
          </a:xfrm>
          <a:prstGeom prst="rect">
            <a:avLst/>
          </a:prstGeom>
        </p:spPr>
      </p:pic>
      <p:pic>
        <p:nvPicPr>
          <p:cNvPr id="18" name="图片 17">
            <a:extLst>
              <a:ext uri="{FF2B5EF4-FFF2-40B4-BE49-F238E27FC236}">
                <a16:creationId xmlns:a16="http://schemas.microsoft.com/office/drawing/2014/main" id="{32287A62-70A2-4C91-AB3A-62A440CF4020}"/>
              </a:ext>
            </a:extLst>
          </p:cNvPr>
          <p:cNvPicPr>
            <a:picLocks noChangeAspect="1"/>
          </p:cNvPicPr>
          <p:nvPr/>
        </p:nvPicPr>
        <p:blipFill>
          <a:blip r:embed="rId5"/>
          <a:stretch>
            <a:fillRect/>
          </a:stretch>
        </p:blipFill>
        <p:spPr>
          <a:xfrm>
            <a:off x="3033364" y="1061179"/>
            <a:ext cx="6125271" cy="5229054"/>
          </a:xfrm>
          <a:prstGeom prst="rect">
            <a:avLst/>
          </a:prstGeom>
        </p:spPr>
      </p:pic>
      <p:cxnSp>
        <p:nvCxnSpPr>
          <p:cNvPr id="20" name="直接箭头连接符 19">
            <a:extLst>
              <a:ext uri="{FF2B5EF4-FFF2-40B4-BE49-F238E27FC236}">
                <a16:creationId xmlns:a16="http://schemas.microsoft.com/office/drawing/2014/main" id="{721E15FF-D879-485A-9036-449B96A6F5AA}"/>
              </a:ext>
            </a:extLst>
          </p:cNvPr>
          <p:cNvCxnSpPr/>
          <p:nvPr/>
        </p:nvCxnSpPr>
        <p:spPr>
          <a:xfrm>
            <a:off x="1947134" y="1570616"/>
            <a:ext cx="734428" cy="570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E7A419D-4FDD-40F9-8E23-C57EE7913342}"/>
              </a:ext>
            </a:extLst>
          </p:cNvPr>
          <p:cNvCxnSpPr/>
          <p:nvPr/>
        </p:nvCxnSpPr>
        <p:spPr>
          <a:xfrm>
            <a:off x="1947134" y="1803400"/>
            <a:ext cx="734428" cy="76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FD5279C-43BA-4849-953B-C29FCA1B5B74}"/>
              </a:ext>
            </a:extLst>
          </p:cNvPr>
          <p:cNvCxnSpPr>
            <a:cxnSpLocks/>
          </p:cNvCxnSpPr>
          <p:nvPr/>
        </p:nvCxnSpPr>
        <p:spPr>
          <a:xfrm>
            <a:off x="1947134" y="2057400"/>
            <a:ext cx="1086230" cy="129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descr="山上的风景&#10;&#10;描述已自动生成">
            <a:extLst>
              <a:ext uri="{FF2B5EF4-FFF2-40B4-BE49-F238E27FC236}">
                <a16:creationId xmlns:a16="http://schemas.microsoft.com/office/drawing/2014/main" id="{ADA08C74-D1D8-4585-8250-C2E55BA6C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0442" y="1212053"/>
            <a:ext cx="2286005" cy="1527051"/>
          </a:xfrm>
          <a:prstGeom prst="rect">
            <a:avLst/>
          </a:prstGeom>
        </p:spPr>
      </p:pic>
      <p:pic>
        <p:nvPicPr>
          <p:cNvPr id="6" name="图片 5" descr="山上的风景&#10;&#10;描述已自动生成">
            <a:extLst>
              <a:ext uri="{FF2B5EF4-FFF2-40B4-BE49-F238E27FC236}">
                <a16:creationId xmlns:a16="http://schemas.microsoft.com/office/drawing/2014/main" id="{3D001736-A7A6-47EC-81CA-7AD145E451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46" y="1214087"/>
            <a:ext cx="2286005" cy="1527051"/>
          </a:xfrm>
          <a:prstGeom prst="rect">
            <a:avLst/>
          </a:prstGeom>
        </p:spPr>
      </p:pic>
      <p:pic>
        <p:nvPicPr>
          <p:cNvPr id="8" name="图片 7" descr="山上的风景&#10;&#10;描述已自动生成">
            <a:extLst>
              <a:ext uri="{FF2B5EF4-FFF2-40B4-BE49-F238E27FC236}">
                <a16:creationId xmlns:a16="http://schemas.microsoft.com/office/drawing/2014/main" id="{FB375AB3-73E2-4D2F-8119-E5C5FF9EF0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2451" y="1214086"/>
            <a:ext cx="2286005" cy="1527051"/>
          </a:xfrm>
          <a:prstGeom prst="rect">
            <a:avLst/>
          </a:prstGeom>
        </p:spPr>
      </p:pic>
      <p:pic>
        <p:nvPicPr>
          <p:cNvPr id="10" name="图片 9">
            <a:extLst>
              <a:ext uri="{FF2B5EF4-FFF2-40B4-BE49-F238E27FC236}">
                <a16:creationId xmlns:a16="http://schemas.microsoft.com/office/drawing/2014/main" id="{0CE7FE36-E9E8-4B78-ACC1-0F208B3C4E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8455" y="1212751"/>
            <a:ext cx="2286005" cy="1527051"/>
          </a:xfrm>
          <a:prstGeom prst="rect">
            <a:avLst/>
          </a:prstGeom>
        </p:spPr>
      </p:pic>
      <p:pic>
        <p:nvPicPr>
          <p:cNvPr id="13" name="图片 12" descr="山上的风景&#10;&#10;描述已自动生成">
            <a:extLst>
              <a:ext uri="{FF2B5EF4-FFF2-40B4-BE49-F238E27FC236}">
                <a16:creationId xmlns:a16="http://schemas.microsoft.com/office/drawing/2014/main" id="{50E1D217-8CD6-4D3C-878F-DED832D342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0441" y="3199689"/>
            <a:ext cx="2286005" cy="1527051"/>
          </a:xfrm>
          <a:prstGeom prst="rect">
            <a:avLst/>
          </a:prstGeom>
        </p:spPr>
      </p:pic>
      <p:pic>
        <p:nvPicPr>
          <p:cNvPr id="17" name="图片 16" descr="山上的风景&#10;&#10;描述已自动生成">
            <a:extLst>
              <a:ext uri="{FF2B5EF4-FFF2-40B4-BE49-F238E27FC236}">
                <a16:creationId xmlns:a16="http://schemas.microsoft.com/office/drawing/2014/main" id="{874E5B65-9BB8-473A-92B6-227FDB3D1F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6445" y="3197655"/>
            <a:ext cx="2286005" cy="1527051"/>
          </a:xfrm>
          <a:prstGeom prst="rect">
            <a:avLst/>
          </a:prstGeom>
        </p:spPr>
      </p:pic>
      <p:pic>
        <p:nvPicPr>
          <p:cNvPr id="21" name="图片 20" descr="山上的风景&#10;&#10;描述已自动生成">
            <a:extLst>
              <a:ext uri="{FF2B5EF4-FFF2-40B4-BE49-F238E27FC236}">
                <a16:creationId xmlns:a16="http://schemas.microsoft.com/office/drawing/2014/main" id="{32F9CB41-FFB2-4006-ADA7-003C81D689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7706" y="3199688"/>
            <a:ext cx="2286005" cy="1527051"/>
          </a:xfrm>
          <a:prstGeom prst="rect">
            <a:avLst/>
          </a:prstGeom>
        </p:spPr>
      </p:pic>
      <p:pic>
        <p:nvPicPr>
          <p:cNvPr id="25" name="图片 24" descr="山上的风景&#10;&#10;描述已自动生成">
            <a:extLst>
              <a:ext uri="{FF2B5EF4-FFF2-40B4-BE49-F238E27FC236}">
                <a16:creationId xmlns:a16="http://schemas.microsoft.com/office/drawing/2014/main" id="{8CF96A96-A143-4258-96A4-709257EDB9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3729" y="3197242"/>
            <a:ext cx="2286005" cy="1527051"/>
          </a:xfrm>
          <a:prstGeom prst="rect">
            <a:avLst/>
          </a:prstGeom>
        </p:spPr>
      </p:pic>
      <p:pic>
        <p:nvPicPr>
          <p:cNvPr id="27" name="图片 26" descr="山上的风景&#10;&#10;描述已自动生成">
            <a:extLst>
              <a:ext uri="{FF2B5EF4-FFF2-40B4-BE49-F238E27FC236}">
                <a16:creationId xmlns:a16="http://schemas.microsoft.com/office/drawing/2014/main" id="{7B0DCBDC-CE1E-49ED-8A11-2239A738474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56524" y="5186750"/>
            <a:ext cx="2286005" cy="1527051"/>
          </a:xfrm>
          <a:prstGeom prst="rect">
            <a:avLst/>
          </a:prstGeom>
        </p:spPr>
      </p:pic>
      <p:pic>
        <p:nvPicPr>
          <p:cNvPr id="29" name="图片 28" descr="山上的风景&#10;&#10;描述已自动生成">
            <a:extLst>
              <a:ext uri="{FF2B5EF4-FFF2-40B4-BE49-F238E27FC236}">
                <a16:creationId xmlns:a16="http://schemas.microsoft.com/office/drawing/2014/main" id="{967E5390-84A4-4834-81BC-12887D47769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13217" y="5185289"/>
            <a:ext cx="2286005" cy="1527051"/>
          </a:xfrm>
          <a:prstGeom prst="rect">
            <a:avLst/>
          </a:prstGeom>
        </p:spPr>
      </p:pic>
      <p:pic>
        <p:nvPicPr>
          <p:cNvPr id="31" name="图片 30" descr="山上的风景&#10;&#10;描述已自动生成">
            <a:extLst>
              <a:ext uri="{FF2B5EF4-FFF2-40B4-BE49-F238E27FC236}">
                <a16:creationId xmlns:a16="http://schemas.microsoft.com/office/drawing/2014/main" id="{2213997F-E13E-4982-B7EE-5C055D12D6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24038" y="5183702"/>
            <a:ext cx="2286005" cy="1527051"/>
          </a:xfrm>
          <a:prstGeom prst="rect">
            <a:avLst/>
          </a:prstGeom>
        </p:spPr>
      </p:pic>
      <p:pic>
        <p:nvPicPr>
          <p:cNvPr id="33" name="图片 32" descr="山上的风景&#10;&#10;描述已自动生成">
            <a:extLst>
              <a:ext uri="{FF2B5EF4-FFF2-40B4-BE49-F238E27FC236}">
                <a16:creationId xmlns:a16="http://schemas.microsoft.com/office/drawing/2014/main" id="{CC9FCC27-38EA-4059-880B-7735FD8D88C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1226" y="5183703"/>
            <a:ext cx="2286005" cy="1527051"/>
          </a:xfrm>
          <a:prstGeom prst="rect">
            <a:avLst/>
          </a:prstGeom>
        </p:spPr>
      </p:pic>
      <p:cxnSp>
        <p:nvCxnSpPr>
          <p:cNvPr id="35" name="直接箭头连接符 34">
            <a:extLst>
              <a:ext uri="{FF2B5EF4-FFF2-40B4-BE49-F238E27FC236}">
                <a16:creationId xmlns:a16="http://schemas.microsoft.com/office/drawing/2014/main" id="{CC9DFDDB-D8C0-4A1B-87F6-27B76B0DB32D}"/>
              </a:ext>
            </a:extLst>
          </p:cNvPr>
          <p:cNvCxnSpPr/>
          <p:nvPr/>
        </p:nvCxnSpPr>
        <p:spPr>
          <a:xfrm>
            <a:off x="1947134" y="1638300"/>
            <a:ext cx="803307" cy="165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26C27DD-2174-4E83-83E1-012B166D2747}"/>
              </a:ext>
            </a:extLst>
          </p:cNvPr>
          <p:cNvCxnSpPr/>
          <p:nvPr/>
        </p:nvCxnSpPr>
        <p:spPr>
          <a:xfrm>
            <a:off x="1912695" y="1803400"/>
            <a:ext cx="837746" cy="2144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85628C8-2A78-44C5-8CF6-F38CB24724FD}"/>
              </a:ext>
            </a:extLst>
          </p:cNvPr>
          <p:cNvCxnSpPr/>
          <p:nvPr/>
        </p:nvCxnSpPr>
        <p:spPr>
          <a:xfrm>
            <a:off x="1912695" y="2057400"/>
            <a:ext cx="768867" cy="372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6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nodeType="clickEffect">
                                  <p:stCondLst>
                                    <p:cond delay="0"/>
                                  </p:stCondLst>
                                  <p:childTnLst>
                                    <p:animEffect transition="out" filter="fade">
                                      <p:cBhvr>
                                        <p:cTn id="44" dur="1000"/>
                                        <p:tgtEl>
                                          <p:spTgt spid="14"/>
                                        </p:tgtEl>
                                      </p:cBhvr>
                                    </p:animEffect>
                                    <p:anim calcmode="lin" valueType="num">
                                      <p:cBhvr>
                                        <p:cTn id="45" dur="1000"/>
                                        <p:tgtEl>
                                          <p:spTgt spid="14"/>
                                        </p:tgtEl>
                                        <p:attrNameLst>
                                          <p:attrName>ppt_x</p:attrName>
                                        </p:attrNameLst>
                                      </p:cBhvr>
                                      <p:tavLst>
                                        <p:tav tm="0">
                                          <p:val>
                                            <p:strVal val="ppt_x"/>
                                          </p:val>
                                        </p:tav>
                                        <p:tav tm="100000">
                                          <p:val>
                                            <p:strVal val="ppt_x"/>
                                          </p:val>
                                        </p:tav>
                                      </p:tavLst>
                                    </p:anim>
                                    <p:anim calcmode="lin" valueType="num">
                                      <p:cBhvr>
                                        <p:cTn id="46" dur="1000"/>
                                        <p:tgtEl>
                                          <p:spTgt spid="14"/>
                                        </p:tgtEl>
                                        <p:attrNameLst>
                                          <p:attrName>ppt_y</p:attrName>
                                        </p:attrNameLst>
                                      </p:cBhvr>
                                      <p:tavLst>
                                        <p:tav tm="0">
                                          <p:val>
                                            <p:strVal val="ppt_y"/>
                                          </p:val>
                                        </p:tav>
                                        <p:tav tm="100000">
                                          <p:val>
                                            <p:strVal val="ppt_y+.1"/>
                                          </p:val>
                                        </p:tav>
                                      </p:tavLst>
                                    </p:anim>
                                    <p:set>
                                      <p:cBhvr>
                                        <p:cTn id="47" dur="1" fill="hold">
                                          <p:stCondLst>
                                            <p:cond delay="999"/>
                                          </p:stCondLst>
                                        </p:cTn>
                                        <p:tgtEl>
                                          <p:spTgt spid="14"/>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1000"/>
                                        <p:tgtEl>
                                          <p:spTgt spid="20"/>
                                        </p:tgtEl>
                                      </p:cBhvr>
                                    </p:animEffect>
                                    <p:anim calcmode="lin" valueType="num">
                                      <p:cBhvr>
                                        <p:cTn id="50" dur="1000"/>
                                        <p:tgtEl>
                                          <p:spTgt spid="20"/>
                                        </p:tgtEl>
                                        <p:attrNameLst>
                                          <p:attrName>ppt_x</p:attrName>
                                        </p:attrNameLst>
                                      </p:cBhvr>
                                      <p:tavLst>
                                        <p:tav tm="0">
                                          <p:val>
                                            <p:strVal val="ppt_x"/>
                                          </p:val>
                                        </p:tav>
                                        <p:tav tm="100000">
                                          <p:val>
                                            <p:strVal val="ppt_x"/>
                                          </p:val>
                                        </p:tav>
                                      </p:tavLst>
                                    </p:anim>
                                    <p:anim calcmode="lin" valueType="num">
                                      <p:cBhvr>
                                        <p:cTn id="51" dur="1000"/>
                                        <p:tgtEl>
                                          <p:spTgt spid="20"/>
                                        </p:tgtEl>
                                        <p:attrNameLst>
                                          <p:attrName>ppt_y</p:attrName>
                                        </p:attrNameLst>
                                      </p:cBhvr>
                                      <p:tavLst>
                                        <p:tav tm="0">
                                          <p:val>
                                            <p:strVal val="ppt_y"/>
                                          </p:val>
                                        </p:tav>
                                        <p:tav tm="100000">
                                          <p:val>
                                            <p:strVal val="ppt_y+.1"/>
                                          </p:val>
                                        </p:tav>
                                      </p:tavLst>
                                    </p:anim>
                                    <p:set>
                                      <p:cBhvr>
                                        <p:cTn id="52" dur="1" fill="hold">
                                          <p:stCondLst>
                                            <p:cond delay="999"/>
                                          </p:stCondLst>
                                        </p:cTn>
                                        <p:tgtEl>
                                          <p:spTgt spid="20"/>
                                        </p:tgtEl>
                                        <p:attrNameLst>
                                          <p:attrName>style.visibility</p:attrName>
                                        </p:attrNameLst>
                                      </p:cBhvr>
                                      <p:to>
                                        <p:strVal val="hidden"/>
                                      </p:to>
                                    </p:set>
                                  </p:childTnLst>
                                </p:cTn>
                              </p:par>
                              <p:par>
                                <p:cTn id="53" presetID="42" presetClass="exit" presetSubtype="0" fill="hold" nodeType="withEffect">
                                  <p:stCondLst>
                                    <p:cond delay="0"/>
                                  </p:stCondLst>
                                  <p:childTnLst>
                                    <p:animEffect transition="out" filter="fade">
                                      <p:cBhvr>
                                        <p:cTn id="54" dur="1000"/>
                                        <p:tgtEl>
                                          <p:spTgt spid="22"/>
                                        </p:tgtEl>
                                      </p:cBhvr>
                                    </p:animEffect>
                                    <p:anim calcmode="lin" valueType="num">
                                      <p:cBhvr>
                                        <p:cTn id="55" dur="1000"/>
                                        <p:tgtEl>
                                          <p:spTgt spid="22"/>
                                        </p:tgtEl>
                                        <p:attrNameLst>
                                          <p:attrName>ppt_x</p:attrName>
                                        </p:attrNameLst>
                                      </p:cBhvr>
                                      <p:tavLst>
                                        <p:tav tm="0">
                                          <p:val>
                                            <p:strVal val="ppt_x"/>
                                          </p:val>
                                        </p:tav>
                                        <p:tav tm="100000">
                                          <p:val>
                                            <p:strVal val="ppt_x"/>
                                          </p:val>
                                        </p:tav>
                                      </p:tavLst>
                                    </p:anim>
                                    <p:anim calcmode="lin" valueType="num">
                                      <p:cBhvr>
                                        <p:cTn id="56" dur="1000"/>
                                        <p:tgtEl>
                                          <p:spTgt spid="22"/>
                                        </p:tgtEl>
                                        <p:attrNameLst>
                                          <p:attrName>ppt_y</p:attrName>
                                        </p:attrNameLst>
                                      </p:cBhvr>
                                      <p:tavLst>
                                        <p:tav tm="0">
                                          <p:val>
                                            <p:strVal val="ppt_y"/>
                                          </p:val>
                                        </p:tav>
                                        <p:tav tm="100000">
                                          <p:val>
                                            <p:strVal val="ppt_y+.1"/>
                                          </p:val>
                                        </p:tav>
                                      </p:tavLst>
                                    </p:anim>
                                    <p:set>
                                      <p:cBhvr>
                                        <p:cTn id="57" dur="1" fill="hold">
                                          <p:stCondLst>
                                            <p:cond delay="999"/>
                                          </p:stCondLst>
                                        </p:cTn>
                                        <p:tgtEl>
                                          <p:spTgt spid="22"/>
                                        </p:tgtEl>
                                        <p:attrNameLst>
                                          <p:attrName>style.visibility</p:attrName>
                                        </p:attrNameLst>
                                      </p:cBhvr>
                                      <p:to>
                                        <p:strVal val="hidden"/>
                                      </p:to>
                                    </p:set>
                                  </p:childTnLst>
                                </p:cTn>
                              </p:par>
                              <p:par>
                                <p:cTn id="58" presetID="42" presetClass="exit" presetSubtype="0" fill="hold" nodeType="withEffect">
                                  <p:stCondLst>
                                    <p:cond delay="0"/>
                                  </p:stCondLst>
                                  <p:childTnLst>
                                    <p:animEffect transition="out" filter="fade">
                                      <p:cBhvr>
                                        <p:cTn id="59" dur="1000"/>
                                        <p:tgtEl>
                                          <p:spTgt spid="16"/>
                                        </p:tgtEl>
                                      </p:cBhvr>
                                    </p:animEffect>
                                    <p:anim calcmode="lin" valueType="num">
                                      <p:cBhvr>
                                        <p:cTn id="60" dur="1000"/>
                                        <p:tgtEl>
                                          <p:spTgt spid="16"/>
                                        </p:tgtEl>
                                        <p:attrNameLst>
                                          <p:attrName>ppt_x</p:attrName>
                                        </p:attrNameLst>
                                      </p:cBhvr>
                                      <p:tavLst>
                                        <p:tav tm="0">
                                          <p:val>
                                            <p:strVal val="ppt_x"/>
                                          </p:val>
                                        </p:tav>
                                        <p:tav tm="100000">
                                          <p:val>
                                            <p:strVal val="ppt_x"/>
                                          </p:val>
                                        </p:tav>
                                      </p:tavLst>
                                    </p:anim>
                                    <p:anim calcmode="lin" valueType="num">
                                      <p:cBhvr>
                                        <p:cTn id="61" dur="1000"/>
                                        <p:tgtEl>
                                          <p:spTgt spid="16"/>
                                        </p:tgtEl>
                                        <p:attrNameLst>
                                          <p:attrName>ppt_y</p:attrName>
                                        </p:attrNameLst>
                                      </p:cBhvr>
                                      <p:tavLst>
                                        <p:tav tm="0">
                                          <p:val>
                                            <p:strVal val="ppt_y"/>
                                          </p:val>
                                        </p:tav>
                                        <p:tav tm="100000">
                                          <p:val>
                                            <p:strVal val="ppt_y+.1"/>
                                          </p:val>
                                        </p:tav>
                                      </p:tavLst>
                                    </p:anim>
                                    <p:set>
                                      <p:cBhvr>
                                        <p:cTn id="62" dur="1" fill="hold">
                                          <p:stCondLst>
                                            <p:cond delay="999"/>
                                          </p:stCondLst>
                                        </p:cTn>
                                        <p:tgtEl>
                                          <p:spTgt spid="16"/>
                                        </p:tgtEl>
                                        <p:attrNameLst>
                                          <p:attrName>style.visibility</p:attrName>
                                        </p:attrNameLst>
                                      </p:cBhvr>
                                      <p:to>
                                        <p:strVal val="hidden"/>
                                      </p:to>
                                    </p:set>
                                  </p:childTnLst>
                                </p:cTn>
                              </p:par>
                              <p:par>
                                <p:cTn id="63" presetID="42" presetClass="exit" presetSubtype="0" fill="hold" nodeType="withEffect">
                                  <p:stCondLst>
                                    <p:cond delay="0"/>
                                  </p:stCondLst>
                                  <p:childTnLst>
                                    <p:animEffect transition="out" filter="fade">
                                      <p:cBhvr>
                                        <p:cTn id="64" dur="1000"/>
                                        <p:tgtEl>
                                          <p:spTgt spid="24"/>
                                        </p:tgtEl>
                                      </p:cBhvr>
                                    </p:animEffect>
                                    <p:anim calcmode="lin" valueType="num">
                                      <p:cBhvr>
                                        <p:cTn id="65" dur="1000"/>
                                        <p:tgtEl>
                                          <p:spTgt spid="24"/>
                                        </p:tgtEl>
                                        <p:attrNameLst>
                                          <p:attrName>ppt_x</p:attrName>
                                        </p:attrNameLst>
                                      </p:cBhvr>
                                      <p:tavLst>
                                        <p:tav tm="0">
                                          <p:val>
                                            <p:strVal val="ppt_x"/>
                                          </p:val>
                                        </p:tav>
                                        <p:tav tm="100000">
                                          <p:val>
                                            <p:strVal val="ppt_x"/>
                                          </p:val>
                                        </p:tav>
                                      </p:tavLst>
                                    </p:anim>
                                    <p:anim calcmode="lin" valueType="num">
                                      <p:cBhvr>
                                        <p:cTn id="66" dur="1000"/>
                                        <p:tgtEl>
                                          <p:spTgt spid="24"/>
                                        </p:tgtEl>
                                        <p:attrNameLst>
                                          <p:attrName>ppt_y</p:attrName>
                                        </p:attrNameLst>
                                      </p:cBhvr>
                                      <p:tavLst>
                                        <p:tav tm="0">
                                          <p:val>
                                            <p:strVal val="ppt_y"/>
                                          </p:val>
                                        </p:tav>
                                        <p:tav tm="100000">
                                          <p:val>
                                            <p:strVal val="ppt_y+.1"/>
                                          </p:val>
                                        </p:tav>
                                      </p:tavLst>
                                    </p:anim>
                                    <p:set>
                                      <p:cBhvr>
                                        <p:cTn id="67" dur="1" fill="hold">
                                          <p:stCondLst>
                                            <p:cond delay="999"/>
                                          </p:stCondLst>
                                        </p:cTn>
                                        <p:tgtEl>
                                          <p:spTgt spid="24"/>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18"/>
                                        </p:tgtEl>
                                      </p:cBhvr>
                                    </p:animEffect>
                                    <p:anim calcmode="lin" valueType="num">
                                      <p:cBhvr>
                                        <p:cTn id="70" dur="1000"/>
                                        <p:tgtEl>
                                          <p:spTgt spid="18"/>
                                        </p:tgtEl>
                                        <p:attrNameLst>
                                          <p:attrName>ppt_x</p:attrName>
                                        </p:attrNameLst>
                                      </p:cBhvr>
                                      <p:tavLst>
                                        <p:tav tm="0">
                                          <p:val>
                                            <p:strVal val="ppt_x"/>
                                          </p:val>
                                        </p:tav>
                                        <p:tav tm="100000">
                                          <p:val>
                                            <p:strVal val="ppt_x"/>
                                          </p:val>
                                        </p:tav>
                                      </p:tavLst>
                                    </p:anim>
                                    <p:anim calcmode="lin" valueType="num">
                                      <p:cBhvr>
                                        <p:cTn id="71" dur="1000"/>
                                        <p:tgtEl>
                                          <p:spTgt spid="18"/>
                                        </p:tgtEl>
                                        <p:attrNameLst>
                                          <p:attrName>ppt_y</p:attrName>
                                        </p:attrNameLst>
                                      </p:cBhvr>
                                      <p:tavLst>
                                        <p:tav tm="0">
                                          <p:val>
                                            <p:strVal val="ppt_y"/>
                                          </p:val>
                                        </p:tav>
                                        <p:tav tm="100000">
                                          <p:val>
                                            <p:strVal val="ppt_y+.1"/>
                                          </p:val>
                                        </p:tav>
                                      </p:tavLst>
                                    </p:anim>
                                    <p:set>
                                      <p:cBhvr>
                                        <p:cTn id="72" dur="1" fill="hold">
                                          <p:stCondLst>
                                            <p:cond delay="999"/>
                                          </p:stCondLst>
                                        </p:cTn>
                                        <p:tgtEl>
                                          <p:spTgt spid="1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par>
                                <p:cTn id="96" presetID="10" presetClass="entr" presetSubtype="0" fill="hold"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500"/>
                                        <p:tgtEl>
                                          <p:spTgt spid="17"/>
                                        </p:tgtEl>
                                      </p:cBhvr>
                                    </p:animEffect>
                                  </p:childTnLst>
                                </p:cTn>
                              </p:par>
                              <p:par>
                                <p:cTn id="105" presetID="10" presetClass="entr" presetSubtype="0" fill="hold"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10" presetClass="entr" presetSubtype="0" fill="hold"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10" presetClass="entr" presetSubtype="0"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nodeType="with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500"/>
                                        <p:tgtEl>
                                          <p:spTgt spid="31"/>
                                        </p:tgtEl>
                                      </p:cBhvr>
                                    </p:animEffect>
                                  </p:childTnLst>
                                </p:cTn>
                              </p:par>
                              <p:par>
                                <p:cTn id="117" presetID="10" presetClass="entr" presetSubtype="0"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a:t>
            </a:r>
          </a:p>
        </p:txBody>
      </p:sp>
      <p:sp>
        <p:nvSpPr>
          <p:cNvPr id="3" name="内容占位符 2"/>
          <p:cNvSpPr>
            <a:spLocks noGrp="1"/>
          </p:cNvSpPr>
          <p:nvPr>
            <p:ph sz="quarter" idx="1"/>
          </p:nvPr>
        </p:nvSpPr>
        <p:spPr/>
        <p:txBody>
          <a:bodyPr>
            <a:normAutofit/>
          </a:bodyPr>
          <a:lstStyle/>
          <a:p>
            <a:r>
              <a:rPr lang="zh-CN" altLang="en-US" dirty="0"/>
              <a:t>介绍了一个新的非条件生成方案</a:t>
            </a:r>
            <a:r>
              <a:rPr lang="en-US" altLang="zh-CN" dirty="0"/>
              <a:t>SinGAN</a:t>
            </a:r>
            <a:r>
              <a:rPr lang="zh-CN" altLang="en-US" dirty="0"/>
              <a:t>，它是从一个单一的自然图像中学习来的。展示了它不仅限于纹理的学习能力，并为自然复杂的图像生成多样的真实样本。与外部训练的生成方法相比，内部学习在语义多样性方面存在固有的局限性。例如，如果训练图像包含一条狗，模型将不会生成不同犬种的样本。不过，实验证明，</a:t>
            </a:r>
            <a:r>
              <a:rPr lang="en-US" altLang="zh-CN" dirty="0"/>
              <a:t>SinGAN</a:t>
            </a:r>
            <a:r>
              <a:rPr lang="zh-CN" altLang="en-US" dirty="0"/>
              <a:t>可以为广泛的图像处理任务提供一个非常强大的工具。</a:t>
            </a:r>
          </a:p>
        </p:txBody>
      </p:sp>
    </p:spTree>
    <p:extLst>
      <p:ext uri="{BB962C8B-B14F-4D97-AF65-F5344CB8AC3E}">
        <p14:creationId xmlns:p14="http://schemas.microsoft.com/office/powerpoint/2010/main" val="356946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简介</a:t>
            </a:r>
          </a:p>
        </p:txBody>
      </p:sp>
      <p:sp>
        <p:nvSpPr>
          <p:cNvPr id="3" name="内容占位符 2"/>
          <p:cNvSpPr>
            <a:spLocks noGrp="1"/>
          </p:cNvSpPr>
          <p:nvPr>
            <p:ph sz="quarter" idx="1"/>
          </p:nvPr>
        </p:nvSpPr>
        <p:spPr/>
        <p:txBody>
          <a:bodyPr/>
          <a:lstStyle/>
          <a:p>
            <a:r>
              <a:rPr lang="zh-CN" altLang="en-US" dirty="0"/>
              <a:t>从单个训练图像中学习的图像生成。提出了一种基于单一自然图像的无条件生成模型模型使用一种专门的多尺度对抗训练方案，在多个尺度上学习图像中的小块的数据分布</a:t>
            </a:r>
            <a:r>
              <a:rPr lang="en-US" altLang="zh-CN" dirty="0"/>
              <a:t>;</a:t>
            </a:r>
            <a:r>
              <a:rPr lang="zh-CN" altLang="en-US" dirty="0"/>
              <a:t>然后，它可以用来生成新的逼真的图像样本，在创建新的对象配置和结构时，保持原始的小块分布。</a:t>
            </a:r>
          </a:p>
        </p:txBody>
      </p:sp>
      <p:pic>
        <p:nvPicPr>
          <p:cNvPr id="5" name="图片 4">
            <a:extLst>
              <a:ext uri="{FF2B5EF4-FFF2-40B4-BE49-F238E27FC236}">
                <a16:creationId xmlns:a16="http://schemas.microsoft.com/office/drawing/2014/main" id="{6C353D9E-AD7E-4B1B-9FF9-FD68FB4A815B}"/>
              </a:ext>
            </a:extLst>
          </p:cNvPr>
          <p:cNvPicPr>
            <a:picLocks noChangeAspect="1"/>
          </p:cNvPicPr>
          <p:nvPr/>
        </p:nvPicPr>
        <p:blipFill>
          <a:blip r:embed="rId2"/>
          <a:stretch>
            <a:fillRect/>
          </a:stretch>
        </p:blipFill>
        <p:spPr>
          <a:xfrm>
            <a:off x="535628" y="3055034"/>
            <a:ext cx="11120744" cy="2822136"/>
          </a:xfrm>
          <a:prstGeom prst="rect">
            <a:avLst/>
          </a:prstGeom>
        </p:spPr>
      </p:pic>
    </p:spTree>
    <p:extLst>
      <p:ext uri="{BB962C8B-B14F-4D97-AF65-F5344CB8AC3E}">
        <p14:creationId xmlns:p14="http://schemas.microsoft.com/office/powerpoint/2010/main" val="62215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简介</a:t>
            </a:r>
          </a:p>
        </p:txBody>
      </p:sp>
      <p:sp>
        <p:nvSpPr>
          <p:cNvPr id="3" name="内容占位符 2"/>
          <p:cNvSpPr>
            <a:spLocks noGrp="1"/>
          </p:cNvSpPr>
          <p:nvPr>
            <p:ph sz="quarter" idx="1"/>
          </p:nvPr>
        </p:nvSpPr>
        <p:spPr/>
        <p:txBody>
          <a:bodyPr/>
          <a:lstStyle/>
          <a:p>
            <a:r>
              <a:rPr lang="zh-CN" altLang="en-US" dirty="0"/>
              <a:t>从单个自然图像中学习的无条件生成。具体地说，证明了单个自然图像中</a:t>
            </a:r>
            <a:r>
              <a:rPr lang="en-US" altLang="zh-CN" dirty="0"/>
              <a:t>patch</a:t>
            </a:r>
            <a:r>
              <a:rPr lang="zh-CN" altLang="en-US" dirty="0"/>
              <a:t>的内部统计信息通常能够提供足够的信息来学习一个强大的生成模型。新的单一图像生成模型</a:t>
            </a:r>
            <a:r>
              <a:rPr lang="en-US" altLang="zh-CN" dirty="0" err="1"/>
              <a:t>SinGAN</a:t>
            </a:r>
            <a:r>
              <a:rPr lang="zh-CN" altLang="en-US" dirty="0"/>
              <a:t>允许处理包含复杂结构和纹理的一般自然图像，而不需要依赖于来自同一类图像的数据库。这是通过一个完全卷积的</a:t>
            </a:r>
            <a:r>
              <a:rPr lang="en-US" altLang="zh-CN" dirty="0"/>
              <a:t>GANs</a:t>
            </a:r>
            <a:r>
              <a:rPr lang="zh-CN" altLang="en-US" dirty="0"/>
              <a:t>金字塔来实现的，每个</a:t>
            </a:r>
            <a:r>
              <a:rPr lang="en-US" altLang="zh-CN" dirty="0"/>
              <a:t>GANs</a:t>
            </a:r>
            <a:r>
              <a:rPr lang="zh-CN" altLang="en-US" dirty="0"/>
              <a:t>负责捕获不同规模的</a:t>
            </a:r>
            <a:r>
              <a:rPr lang="en-US" altLang="zh-CN" dirty="0"/>
              <a:t>patch</a:t>
            </a:r>
            <a:r>
              <a:rPr lang="zh-CN" altLang="en-US" dirty="0"/>
              <a:t>分布。一旦经过训练，</a:t>
            </a:r>
            <a:r>
              <a:rPr lang="en-US" altLang="zh-CN" dirty="0"/>
              <a:t>SinGAN</a:t>
            </a:r>
            <a:r>
              <a:rPr lang="zh-CN" altLang="en-US" dirty="0"/>
              <a:t>可以生成不同的高质量图像样本</a:t>
            </a:r>
            <a:r>
              <a:rPr lang="en-US" altLang="zh-CN" dirty="0"/>
              <a:t>(</a:t>
            </a:r>
            <a:r>
              <a:rPr lang="zh-CN" altLang="en-US" dirty="0"/>
              <a:t>任意维度</a:t>
            </a:r>
            <a:r>
              <a:rPr lang="en-US" altLang="zh-CN" dirty="0"/>
              <a:t>)</a:t>
            </a:r>
            <a:r>
              <a:rPr lang="zh-CN" altLang="en-US" dirty="0"/>
              <a:t>，这些样本在语义上与训练图像相似，但包含新的对象配置和结构。</a:t>
            </a:r>
          </a:p>
        </p:txBody>
      </p:sp>
    </p:spTree>
    <p:extLst>
      <p:ext uri="{BB962C8B-B14F-4D97-AF65-F5344CB8AC3E}">
        <p14:creationId xmlns:p14="http://schemas.microsoft.com/office/powerpoint/2010/main" val="55093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简介</a:t>
            </a:r>
          </a:p>
        </p:txBody>
      </p:sp>
      <p:pic>
        <p:nvPicPr>
          <p:cNvPr id="5" name="图片 4">
            <a:extLst>
              <a:ext uri="{FF2B5EF4-FFF2-40B4-BE49-F238E27FC236}">
                <a16:creationId xmlns:a16="http://schemas.microsoft.com/office/drawing/2014/main" id="{3A3B7442-E628-4A83-B7ED-2FC7FE69AD2F}"/>
              </a:ext>
            </a:extLst>
          </p:cNvPr>
          <p:cNvPicPr>
            <a:picLocks noChangeAspect="1"/>
          </p:cNvPicPr>
          <p:nvPr/>
        </p:nvPicPr>
        <p:blipFill>
          <a:blip r:embed="rId2"/>
          <a:stretch>
            <a:fillRect/>
          </a:stretch>
        </p:blipFill>
        <p:spPr>
          <a:xfrm>
            <a:off x="1562666" y="1468391"/>
            <a:ext cx="9066667" cy="2876190"/>
          </a:xfrm>
          <a:prstGeom prst="rect">
            <a:avLst/>
          </a:prstGeom>
        </p:spPr>
      </p:pic>
      <p:sp>
        <p:nvSpPr>
          <p:cNvPr id="9" name="文本框 8">
            <a:extLst>
              <a:ext uri="{FF2B5EF4-FFF2-40B4-BE49-F238E27FC236}">
                <a16:creationId xmlns:a16="http://schemas.microsoft.com/office/drawing/2014/main" id="{841F23F4-8D53-49F1-AE26-A346C464751E}"/>
              </a:ext>
            </a:extLst>
          </p:cNvPr>
          <p:cNvSpPr txBox="1"/>
          <p:nvPr/>
        </p:nvSpPr>
        <p:spPr>
          <a:xfrm>
            <a:off x="3744685" y="4344581"/>
            <a:ext cx="800219" cy="276999"/>
          </a:xfrm>
          <a:prstGeom prst="rect">
            <a:avLst/>
          </a:prstGeom>
          <a:noFill/>
        </p:spPr>
        <p:txBody>
          <a:bodyPr wrap="none" rtlCol="0">
            <a:spAutoFit/>
          </a:bodyPr>
          <a:lstStyle/>
          <a:p>
            <a:r>
              <a:rPr lang="zh-CN" altLang="en-US" sz="1200" dirty="0">
                <a:latin typeface="+mj-ea"/>
                <a:ea typeface="+mj-ea"/>
              </a:rPr>
              <a:t>真实图像</a:t>
            </a:r>
          </a:p>
        </p:txBody>
      </p:sp>
      <p:pic>
        <p:nvPicPr>
          <p:cNvPr id="1026" name="Picture 2">
            <a:extLst>
              <a:ext uri="{FF2B5EF4-FFF2-40B4-BE49-F238E27FC236}">
                <a16:creationId xmlns:a16="http://schemas.microsoft.com/office/drawing/2014/main" id="{CC2C17D5-0372-4836-9F63-FD90650FA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244" y="4843210"/>
            <a:ext cx="8879510" cy="85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69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简介</a:t>
            </a:r>
          </a:p>
        </p:txBody>
      </p:sp>
      <p:pic>
        <p:nvPicPr>
          <p:cNvPr id="7" name="图片 6">
            <a:extLst>
              <a:ext uri="{FF2B5EF4-FFF2-40B4-BE49-F238E27FC236}">
                <a16:creationId xmlns:a16="http://schemas.microsoft.com/office/drawing/2014/main" id="{33DCC9B8-DD2C-473B-8956-1753054E6908}"/>
              </a:ext>
            </a:extLst>
          </p:cNvPr>
          <p:cNvPicPr>
            <a:picLocks noChangeAspect="1"/>
          </p:cNvPicPr>
          <p:nvPr/>
        </p:nvPicPr>
        <p:blipFill>
          <a:blip r:embed="rId2"/>
          <a:stretch>
            <a:fillRect/>
          </a:stretch>
        </p:blipFill>
        <p:spPr>
          <a:xfrm>
            <a:off x="930031" y="1252914"/>
            <a:ext cx="10331938" cy="5021786"/>
          </a:xfrm>
          <a:prstGeom prst="rect">
            <a:avLst/>
          </a:prstGeom>
        </p:spPr>
      </p:pic>
    </p:spTree>
    <p:extLst>
      <p:ext uri="{BB962C8B-B14F-4D97-AF65-F5344CB8AC3E}">
        <p14:creationId xmlns:p14="http://schemas.microsoft.com/office/powerpoint/2010/main" val="1310536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相关工作（生成式图像编辑模型）</a:t>
            </a:r>
          </a:p>
        </p:txBody>
      </p:sp>
      <p:sp>
        <p:nvSpPr>
          <p:cNvPr id="3" name="内容占位符 2"/>
          <p:cNvSpPr>
            <a:spLocks noGrp="1"/>
          </p:cNvSpPr>
          <p:nvPr>
            <p:ph sz="quarter" idx="1"/>
          </p:nvPr>
        </p:nvSpPr>
        <p:spPr/>
        <p:txBody>
          <a:bodyPr/>
          <a:lstStyle/>
          <a:p>
            <a:r>
              <a:rPr lang="zh-CN" altLang="en-US" dirty="0"/>
              <a:t>框架是纯生成的</a:t>
            </a:r>
            <a:r>
              <a:rPr lang="en-US" altLang="zh-CN" dirty="0"/>
              <a:t>(</a:t>
            </a:r>
            <a:r>
              <a:rPr lang="zh-CN" altLang="en-US" dirty="0"/>
              <a:t>即将噪声映射到图像样本</a:t>
            </a:r>
            <a:r>
              <a:rPr lang="en-US" altLang="zh-CN" dirty="0"/>
              <a:t>)</a:t>
            </a:r>
            <a:r>
              <a:rPr lang="zh-CN" altLang="en-US" dirty="0"/>
              <a:t>，因此适合许多不同的图像处理任务。无条件的单图像</a:t>
            </a:r>
            <a:r>
              <a:rPr lang="en-US" altLang="zh-CN" dirty="0"/>
              <a:t>GAN</a:t>
            </a:r>
            <a:r>
              <a:rPr lang="zh-CN" altLang="en-US" dirty="0"/>
              <a:t>仅在纹理生成的环境中被探索过。在对非纹理图像进行训练时，这些模型不会生成均值样本。而方法不局限于纹理，可以处理一般的自然图像。</a:t>
            </a:r>
          </a:p>
          <a:p>
            <a:r>
              <a:rPr lang="zh-CN" altLang="en-US" dirty="0"/>
              <a:t>在许多不同的图像处理任务中，基于</a:t>
            </a:r>
            <a:r>
              <a:rPr lang="en-US" altLang="zh-CN" dirty="0"/>
              <a:t>GAN</a:t>
            </a:r>
            <a:r>
              <a:rPr lang="zh-CN" altLang="en-US" dirty="0"/>
              <a:t>的方法已经证明了对抗性学习的力量。例如交互式图像编辑、</a:t>
            </a:r>
            <a:r>
              <a:rPr lang="en-US" altLang="zh-CN" dirty="0"/>
              <a:t>sketch2image</a:t>
            </a:r>
            <a:r>
              <a:rPr lang="zh-CN" altLang="en-US" dirty="0"/>
              <a:t>，以及其他图像到图像的翻译任务。然而，所有这些方法都是在类特定的数据集上训练的，而且也经常在另一个输入信号上条件生成。不同的是捕获同一类图像之间的共同特征，是考虑不同的训练数据来源</a:t>
            </a:r>
            <a:r>
              <a:rPr lang="en-US" altLang="zh-CN" dirty="0"/>
              <a:t>——</a:t>
            </a:r>
            <a:r>
              <a:rPr lang="zh-CN" altLang="en-US" dirty="0"/>
              <a:t>单个自然图像的多个尺度上的所有重叠补丁。证明了一个强大的生成模型可以从这些数据中学习，并可用于许多图像处理任务。</a:t>
            </a:r>
          </a:p>
        </p:txBody>
      </p:sp>
    </p:spTree>
    <p:extLst>
      <p:ext uri="{BB962C8B-B14F-4D97-AF65-F5344CB8AC3E}">
        <p14:creationId xmlns:p14="http://schemas.microsoft.com/office/powerpoint/2010/main" val="198395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相关工作（</a:t>
            </a:r>
            <a:r>
              <a:rPr lang="en-US" altLang="zh-CN" dirty="0"/>
              <a:t>SinGAN</a:t>
            </a:r>
            <a:r>
              <a:rPr lang="zh-CN" altLang="en-US" dirty="0"/>
              <a:t>的多尺度管道）</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a:xfrm>
                <a:off x="609600" y="1219200"/>
                <a:ext cx="5388864" cy="4937760"/>
              </a:xfrm>
            </p:spPr>
            <p:txBody>
              <a:bodyPr>
                <a:noAutofit/>
              </a:bodyPr>
              <a:lstStyle/>
              <a:p>
                <a:pPr marL="0" indent="0">
                  <a:lnSpc>
                    <a:spcPct val="90000"/>
                  </a:lnSpc>
                  <a:buNone/>
                </a:pPr>
                <a:r>
                  <a:rPr lang="zh-CN" altLang="en-US" dirty="0"/>
                  <a:t>模型是由许多</a:t>
                </a:r>
                <a:r>
                  <a:rPr lang="en-US" altLang="zh-CN" dirty="0"/>
                  <a:t>GANs</a:t>
                </a:r>
                <a:r>
                  <a:rPr lang="zh-CN" altLang="en-US" dirty="0"/>
                  <a:t>组成一个金字塔，其中训练是以一种由粗到精的方式完成的。在每个尺度上，</a:t>
                </a:r>
                <a14:m>
                  <m:oMath xmlns:m="http://schemas.openxmlformats.org/officeDocument/2006/math">
                    <m:r>
                      <a:rPr lang="en-US" altLang="zh-CN" i="1" dirty="0" smtClean="0">
                        <a:latin typeface="Cambria Math" panose="02040503050406030204" pitchFamily="18" charset="0"/>
                      </a:rPr>
                      <m:t>𝐺𝑛</m:t>
                    </m:r>
                  </m:oMath>
                </a14:m>
                <a:r>
                  <a:rPr lang="zh-CN" altLang="en-US" dirty="0"/>
                  <a:t>学习生成图像样本，其中所有的重叠</a:t>
                </a:r>
                <a:r>
                  <a:rPr lang="en-US" altLang="zh-CN" dirty="0"/>
                  <a:t>patch</a:t>
                </a:r>
                <a:r>
                  <a:rPr lang="zh-CN" altLang="en-US" dirty="0"/>
                  <a:t>用判别器</a:t>
                </a:r>
                <a14:m>
                  <m:oMath xmlns:m="http://schemas.openxmlformats.org/officeDocument/2006/math">
                    <m:r>
                      <a:rPr lang="en-US" altLang="zh-CN" i="1" dirty="0" smtClean="0">
                        <a:latin typeface="Cambria Math" panose="02040503050406030204" pitchFamily="18" charset="0"/>
                      </a:rPr>
                      <m:t>𝐷𝑛</m:t>
                    </m:r>
                  </m:oMath>
                </a14:m>
                <a:r>
                  <a:rPr lang="zh-CN" altLang="en-US" dirty="0"/>
                  <a:t>无法从下采样训练图像</a:t>
                </a:r>
                <a14:m>
                  <m:oMath xmlns:m="http://schemas.openxmlformats.org/officeDocument/2006/math">
                    <m:r>
                      <a:rPr lang="en-US" altLang="zh-CN" i="1" dirty="0" smtClean="0">
                        <a:latin typeface="Cambria Math" panose="02040503050406030204" pitchFamily="18" charset="0"/>
                      </a:rPr>
                      <m:t>𝑋𝑛</m:t>
                    </m:r>
                  </m:oMath>
                </a14:m>
                <a:r>
                  <a:rPr lang="zh-CN" altLang="en-US" dirty="0"/>
                  <a:t>中的</a:t>
                </a:r>
                <a:r>
                  <a:rPr lang="en-US" altLang="zh-CN" dirty="0"/>
                  <a:t>patch</a:t>
                </a:r>
                <a:r>
                  <a:rPr lang="zh-CN" altLang="en-US" dirty="0"/>
                  <a:t>中识别出</a:t>
                </a:r>
                <a:r>
                  <a:rPr lang="en-US" altLang="zh-CN" dirty="0"/>
                  <a:t>;</a:t>
                </a:r>
                <a:r>
                  <a:rPr lang="zh-CN" altLang="en-US" dirty="0"/>
                  <a:t>当沿着金字塔向上移动时，有效的</a:t>
                </a:r>
                <a:r>
                  <a:rPr lang="en-US" altLang="zh-CN" dirty="0"/>
                  <a:t>patch</a:t>
                </a:r>
                <a:r>
                  <a:rPr lang="zh-CN" altLang="en-US" dirty="0"/>
                  <a:t>大小会减小。</a:t>
                </a:r>
                <a14:m>
                  <m:oMath xmlns:m="http://schemas.openxmlformats.org/officeDocument/2006/math">
                    <m:r>
                      <a:rPr lang="en-US" altLang="zh-CN" i="1" dirty="0" smtClean="0">
                        <a:latin typeface="Cambria Math" panose="02040503050406030204" pitchFamily="18" charset="0"/>
                      </a:rPr>
                      <m:t>𝐺𝑛</m:t>
                    </m:r>
                  </m:oMath>
                </a14:m>
                <a:r>
                  <a:rPr lang="zh-CN" altLang="en-US" dirty="0"/>
                  <a:t>的输入是随机噪声图像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𝑛</m:t>
                        </m:r>
                      </m:sub>
                    </m:sSub>
                  </m:oMath>
                </a14:m>
                <a:r>
                  <a:rPr lang="en-US" altLang="zh-CN" dirty="0"/>
                  <a:t>,</a:t>
                </a:r>
                <a:r>
                  <a:rPr lang="zh-CN" altLang="en-US" dirty="0"/>
                  <a:t>生成的图像从之前的尺度</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i="1" dirty="0">
                            <a:latin typeface="Cambria Math" panose="02040503050406030204" pitchFamily="18" charset="0"/>
                          </a:rPr>
                          <m:t>𝑋</m:t>
                        </m:r>
                      </m:e>
                    </m:acc>
                    <m:r>
                      <a:rPr lang="en-US" altLang="zh-CN" i="1" dirty="0" smtClean="0">
                        <a:latin typeface="Cambria Math" panose="02040503050406030204" pitchFamily="18" charset="0"/>
                      </a:rPr>
                      <m:t>𝑛</m:t>
                    </m:r>
                  </m:oMath>
                </a14:m>
                <a:r>
                  <a:rPr lang="en-US" altLang="zh-CN" dirty="0"/>
                  <a:t>, </a:t>
                </a:r>
                <a:r>
                  <a:rPr lang="zh-CN" altLang="en-US" dirty="0"/>
                  <a:t>向上采样到当前分辨率。第</a:t>
                </a:r>
                <a:r>
                  <a:rPr lang="en-US" altLang="zh-CN" dirty="0"/>
                  <a:t>n</a:t>
                </a:r>
                <a:r>
                  <a:rPr lang="zh-CN" altLang="en-US" dirty="0"/>
                  <a:t>级的生成过程涉及所有生成器和所有的噪声映射</a:t>
                </a:r>
                <a:r>
                  <a:rPr lang="en-US" altLang="zh-CN"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𝑁</m:t>
                        </m:r>
                      </m:sub>
                    </m:sSub>
                  </m:oMath>
                </a14:m>
                <a:r>
                  <a:rPr lang="zh-CN" altLang="en-US" dirty="0"/>
                  <a:t>，</a:t>
                </a:r>
                <a:r>
                  <a:rPr lang="en-US" altLang="zh-CN" dirty="0"/>
                  <a:t>…</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𝑛</m:t>
                        </m:r>
                      </m:sub>
                    </m:sSub>
                  </m:oMath>
                </a14:m>
                <a:r>
                  <a:rPr lang="en-US" altLang="zh-CN" dirty="0"/>
                  <a:t>}</a:t>
                </a:r>
                <a:r>
                  <a:rPr lang="zh-CN" altLang="en-US" dirty="0"/>
                  <a:t>到这个层次。</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xfrm>
                <a:off x="609600" y="1219200"/>
                <a:ext cx="5388864" cy="4937760"/>
              </a:xfrm>
              <a:blipFill>
                <a:blip r:embed="rId2"/>
                <a:stretch>
                  <a:fillRect l="-2036" t="-2099" r="-7014"/>
                </a:stretch>
              </a:blipFill>
            </p:spPr>
            <p:txBody>
              <a:bodyPr/>
              <a:lstStyle/>
              <a:p>
                <a:r>
                  <a:rPr lang="zh-CN" altLang="en-US">
                    <a:noFill/>
                  </a:rPr>
                  <a:t> </a:t>
                </a:r>
              </a:p>
            </p:txBody>
          </p:sp>
        </mc:Fallback>
      </mc:AlternateContent>
      <p:pic>
        <p:nvPicPr>
          <p:cNvPr id="5" name="图片 4" descr="图示&#10;&#10;描述已自动生成">
            <a:extLst>
              <a:ext uri="{FF2B5EF4-FFF2-40B4-BE49-F238E27FC236}">
                <a16:creationId xmlns:a16="http://schemas.microsoft.com/office/drawing/2014/main" id="{8EC8FA07-268F-48DC-BD37-394A4BCA9F34}"/>
              </a:ext>
            </a:extLst>
          </p:cNvPr>
          <p:cNvPicPr>
            <a:picLocks noChangeAspect="1"/>
          </p:cNvPicPr>
          <p:nvPr/>
        </p:nvPicPr>
        <p:blipFill>
          <a:blip r:embed="rId3"/>
          <a:stretch>
            <a:fillRect/>
          </a:stretch>
        </p:blipFill>
        <p:spPr>
          <a:xfrm>
            <a:off x="5945095" y="2086708"/>
            <a:ext cx="6204214" cy="3024553"/>
          </a:xfrm>
          <a:prstGeom prst="rect">
            <a:avLst/>
          </a:prstGeom>
          <a:noFill/>
        </p:spPr>
      </p:pic>
    </p:spTree>
    <p:extLst>
      <p:ext uri="{BB962C8B-B14F-4D97-AF65-F5344CB8AC3E}">
        <p14:creationId xmlns:p14="http://schemas.microsoft.com/office/powerpoint/2010/main" val="76813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b">
            <a:normAutofit/>
          </a:bodyPr>
          <a:lstStyle/>
          <a:p>
            <a:r>
              <a:rPr lang="zh-CN" altLang="en-US" dirty="0"/>
              <a:t>方法（多尺度结构）</a:t>
            </a:r>
          </a:p>
        </p:txBody>
      </p:sp>
      <p:pic>
        <p:nvPicPr>
          <p:cNvPr id="5" name="图片 4" descr="图示&#10;&#10;描述已自动生成">
            <a:extLst>
              <a:ext uri="{FF2B5EF4-FFF2-40B4-BE49-F238E27FC236}">
                <a16:creationId xmlns:a16="http://schemas.microsoft.com/office/drawing/2014/main" id="{69B9D1A9-B116-4735-B17C-B825D1702C42}"/>
              </a:ext>
            </a:extLst>
          </p:cNvPr>
          <p:cNvPicPr>
            <a:picLocks noChangeAspect="1"/>
          </p:cNvPicPr>
          <p:nvPr/>
        </p:nvPicPr>
        <p:blipFill>
          <a:blip r:embed="rId2"/>
          <a:stretch>
            <a:fillRect/>
          </a:stretch>
        </p:blipFill>
        <p:spPr>
          <a:xfrm>
            <a:off x="5549496" y="2234788"/>
            <a:ext cx="6496788" cy="3167183"/>
          </a:xfrm>
          <a:prstGeom prst="rect">
            <a:avLst/>
          </a:prstGeom>
          <a:noFill/>
        </p:spPr>
      </p:pic>
      <p:pic>
        <p:nvPicPr>
          <p:cNvPr id="7" name="图片 6">
            <a:extLst>
              <a:ext uri="{FF2B5EF4-FFF2-40B4-BE49-F238E27FC236}">
                <a16:creationId xmlns:a16="http://schemas.microsoft.com/office/drawing/2014/main" id="{8A032F1E-4E67-4287-8F76-5F05EAA293C7}"/>
              </a:ext>
            </a:extLst>
          </p:cNvPr>
          <p:cNvPicPr>
            <a:picLocks noChangeAspect="1"/>
          </p:cNvPicPr>
          <p:nvPr/>
        </p:nvPicPr>
        <p:blipFill>
          <a:blip r:embed="rId3"/>
          <a:stretch>
            <a:fillRect/>
          </a:stretch>
        </p:blipFill>
        <p:spPr>
          <a:xfrm>
            <a:off x="2155589" y="1626857"/>
            <a:ext cx="1980952" cy="533333"/>
          </a:xfrm>
          <a:prstGeom prst="rect">
            <a:avLst/>
          </a:prstGeom>
        </p:spPr>
      </p:pic>
      <p:pic>
        <p:nvPicPr>
          <p:cNvPr id="9" name="图片 8">
            <a:extLst>
              <a:ext uri="{FF2B5EF4-FFF2-40B4-BE49-F238E27FC236}">
                <a16:creationId xmlns:a16="http://schemas.microsoft.com/office/drawing/2014/main" id="{BCDA36EB-4FC3-41B5-94DD-F477C442985D}"/>
              </a:ext>
            </a:extLst>
          </p:cNvPr>
          <p:cNvPicPr>
            <a:picLocks noChangeAspect="1"/>
          </p:cNvPicPr>
          <p:nvPr/>
        </p:nvPicPr>
        <p:blipFill>
          <a:blip r:embed="rId4"/>
          <a:stretch>
            <a:fillRect/>
          </a:stretch>
        </p:blipFill>
        <p:spPr>
          <a:xfrm>
            <a:off x="974636" y="2644047"/>
            <a:ext cx="4342857" cy="457143"/>
          </a:xfrm>
          <a:prstGeom prst="rect">
            <a:avLst/>
          </a:prstGeom>
        </p:spPr>
      </p:pic>
      <p:pic>
        <p:nvPicPr>
          <p:cNvPr id="11" name="图片 10">
            <a:extLst>
              <a:ext uri="{FF2B5EF4-FFF2-40B4-BE49-F238E27FC236}">
                <a16:creationId xmlns:a16="http://schemas.microsoft.com/office/drawing/2014/main" id="{4F3AABCB-0981-4E89-8FD7-1AE6912E6A0A}"/>
              </a:ext>
            </a:extLst>
          </p:cNvPr>
          <p:cNvPicPr>
            <a:picLocks noChangeAspect="1"/>
          </p:cNvPicPr>
          <p:nvPr/>
        </p:nvPicPr>
        <p:blipFill>
          <a:blip r:embed="rId5"/>
          <a:stretch>
            <a:fillRect/>
          </a:stretch>
        </p:blipFill>
        <p:spPr>
          <a:xfrm>
            <a:off x="898445" y="3585047"/>
            <a:ext cx="4495238" cy="466667"/>
          </a:xfrm>
          <a:prstGeom prst="rect">
            <a:avLst/>
          </a:prstGeom>
        </p:spPr>
      </p:pic>
      <p:pic>
        <p:nvPicPr>
          <p:cNvPr id="13" name="图片 12">
            <a:extLst>
              <a:ext uri="{FF2B5EF4-FFF2-40B4-BE49-F238E27FC236}">
                <a16:creationId xmlns:a16="http://schemas.microsoft.com/office/drawing/2014/main" id="{BD45F761-9342-499D-B0C8-230012EAE5D4}"/>
              </a:ext>
            </a:extLst>
          </p:cNvPr>
          <p:cNvPicPr>
            <a:picLocks noChangeAspect="1"/>
          </p:cNvPicPr>
          <p:nvPr/>
        </p:nvPicPr>
        <p:blipFill>
          <a:blip r:embed="rId6"/>
          <a:stretch>
            <a:fillRect/>
          </a:stretch>
        </p:blipFill>
        <p:spPr>
          <a:xfrm>
            <a:off x="1069874" y="4535571"/>
            <a:ext cx="4323809" cy="466667"/>
          </a:xfrm>
          <a:prstGeom prst="rect">
            <a:avLst/>
          </a:prstGeom>
        </p:spPr>
      </p:pic>
      <p:pic>
        <p:nvPicPr>
          <p:cNvPr id="15" name="图片 14">
            <a:extLst>
              <a:ext uri="{FF2B5EF4-FFF2-40B4-BE49-F238E27FC236}">
                <a16:creationId xmlns:a16="http://schemas.microsoft.com/office/drawing/2014/main" id="{D6E3B095-2808-4E2A-ACA5-728BCA23A953}"/>
              </a:ext>
            </a:extLst>
          </p:cNvPr>
          <p:cNvPicPr>
            <a:picLocks noChangeAspect="1"/>
          </p:cNvPicPr>
          <p:nvPr/>
        </p:nvPicPr>
        <p:blipFill>
          <a:blip r:embed="rId7"/>
          <a:stretch>
            <a:fillRect/>
          </a:stretch>
        </p:blipFill>
        <p:spPr>
          <a:xfrm>
            <a:off x="552985" y="5486095"/>
            <a:ext cx="5186158" cy="759969"/>
          </a:xfrm>
          <a:prstGeom prst="rect">
            <a:avLst/>
          </a:prstGeom>
        </p:spPr>
      </p:pic>
    </p:spTree>
    <p:extLst>
      <p:ext uri="{BB962C8B-B14F-4D97-AF65-F5344CB8AC3E}">
        <p14:creationId xmlns:p14="http://schemas.microsoft.com/office/powerpoint/2010/main" val="1222278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1873</TotalTime>
  <Words>1481</Words>
  <Application>Microsoft Office PowerPoint</Application>
  <PresentationFormat>宽屏</PresentationFormat>
  <Paragraphs>51</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宋体</vt:lpstr>
      <vt:lpstr>Bookman Old Style</vt:lpstr>
      <vt:lpstr>Cambria Math</vt:lpstr>
      <vt:lpstr>Gill Sans MT</vt:lpstr>
      <vt:lpstr>Wingdings</vt:lpstr>
      <vt:lpstr>Wingdings 3</vt:lpstr>
      <vt:lpstr>质朴</vt:lpstr>
      <vt:lpstr> SinGAN : Learning a Generative Model from a Single Natural Image</vt:lpstr>
      <vt:lpstr>摘要</vt:lpstr>
      <vt:lpstr>简介</vt:lpstr>
      <vt:lpstr>简介</vt:lpstr>
      <vt:lpstr>简介</vt:lpstr>
      <vt:lpstr>简介</vt:lpstr>
      <vt:lpstr>相关工作（生成式图像编辑模型）</vt:lpstr>
      <vt:lpstr>相关工作（SinGAN的多尺度管道）</vt:lpstr>
      <vt:lpstr>方法（多尺度结构）</vt:lpstr>
      <vt:lpstr>相关工作（单尺度的生成）</vt:lpstr>
      <vt:lpstr>结果</vt:lpstr>
      <vt:lpstr>结果</vt:lpstr>
      <vt:lpstr>结果（高分辨率图像生成）</vt:lpstr>
      <vt:lpstr>结果</vt:lpstr>
      <vt:lpstr>结果（不同尺度数量的影响）</vt:lpstr>
      <vt:lpstr>应用</vt:lpstr>
      <vt:lpstr>应用（超分辨率）</vt:lpstr>
      <vt:lpstr>应用（画图）</vt:lpstr>
      <vt:lpstr>应用（协调）</vt:lpstr>
      <vt:lpstr>应用（协调）</vt:lpstr>
      <vt:lpstr>应用（编辑）</vt:lpstr>
      <vt:lpstr>实验结果</vt:lpstr>
      <vt:lpstr>结论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SinGAN : Learning a Generative Model from a Single Natural Image</dc:title>
  <dc:creator>孟昊</dc:creator>
  <cp:lastModifiedBy>孟昊</cp:lastModifiedBy>
  <cp:revision>33</cp:revision>
  <dcterms:created xsi:type="dcterms:W3CDTF">2020-11-26T06:54:10Z</dcterms:created>
  <dcterms:modified xsi:type="dcterms:W3CDTF">2020-12-24T04:28:01Z</dcterms:modified>
</cp:coreProperties>
</file>